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istrully" charset="1" panose="00000000000000000000"/>
      <p:regular r:id="rId18"/>
    </p:embeddedFont>
    <p:embeddedFont>
      <p:font typeface="TT Commons Pro Bold" charset="1" panose="020B0103030102020204"/>
      <p:regular r:id="rId19"/>
    </p:embeddedFont>
    <p:embeddedFont>
      <p:font typeface="TT Commons Pro" charset="1" panose="020B0103030102020204"/>
      <p:regular r:id="rId20"/>
    </p:embeddedFont>
    <p:embeddedFont>
      <p:font typeface="Romana Semi-Bold" charset="1" panose="020005030900000200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2" Target="../media/image2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12" Target="../media/image29.png" Type="http://schemas.openxmlformats.org/officeDocument/2006/relationships/image"/><Relationship Id="rId2" Target="../media/image23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Relationship Id="rId9" Target="../media/image5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6" r="0" b="-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768626" y="-1990411"/>
            <a:ext cx="14267822" cy="1426782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223A">
                    <a:alpha val="100000"/>
                  </a:srgbClr>
                </a:gs>
                <a:gs pos="25000">
                  <a:srgbClr val="01223A">
                    <a:alpha val="100000"/>
                  </a:srgbClr>
                </a:gs>
                <a:gs pos="50000">
                  <a:srgbClr val="01223A">
                    <a:alpha val="90500"/>
                  </a:srgbClr>
                </a:gs>
                <a:gs pos="75000">
                  <a:srgbClr val="01223A">
                    <a:alpha val="67500"/>
                  </a:srgbClr>
                </a:gs>
                <a:gs pos="100000">
                  <a:srgbClr val="01223A">
                    <a:alpha val="165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>
            <a:off x="8720272" y="-80019"/>
            <a:ext cx="2655544" cy="10588281"/>
          </a:xfrm>
          <a:custGeom>
            <a:avLst/>
            <a:gdLst/>
            <a:ahLst/>
            <a:cxnLst/>
            <a:rect r="r" b="b" t="t" l="l"/>
            <a:pathLst>
              <a:path h="10588281" w="2655544">
                <a:moveTo>
                  <a:pt x="894537" y="10588281"/>
                </a:moveTo>
                <a:quadBezTo>
                  <a:pt x="4818050" y="4479131"/>
                  <a:pt x="0" y="0"/>
                </a:quadBezTo>
              </a:path>
            </a:pathLst>
          </a:custGeom>
          <a:ln cap="flat" w="28575">
            <a:solidFill>
              <a:srgbClr val="F0EAE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8072894"/>
            <a:ext cx="1185406" cy="118540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28575" cap="sq">
              <a:solidFill>
                <a:srgbClr val="F0EAE4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33840" y="8123876"/>
            <a:ext cx="754764" cy="938204"/>
          </a:xfrm>
          <a:custGeom>
            <a:avLst/>
            <a:gdLst/>
            <a:ahLst/>
            <a:cxnLst/>
            <a:rect r="r" b="b" t="t" l="l"/>
            <a:pathLst>
              <a:path h="938204" w="754764">
                <a:moveTo>
                  <a:pt x="0" y="0"/>
                </a:moveTo>
                <a:lnTo>
                  <a:pt x="754764" y="0"/>
                </a:lnTo>
                <a:lnTo>
                  <a:pt x="754764" y="938204"/>
                </a:lnTo>
                <a:lnTo>
                  <a:pt x="0" y="93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28256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068222" y="369277"/>
            <a:ext cx="2191078" cy="2305628"/>
          </a:xfrm>
          <a:custGeom>
            <a:avLst/>
            <a:gdLst/>
            <a:ahLst/>
            <a:cxnLst/>
            <a:rect r="r" b="b" t="t" l="l"/>
            <a:pathLst>
              <a:path h="2305628" w="2191078">
                <a:moveTo>
                  <a:pt x="0" y="0"/>
                </a:moveTo>
                <a:lnTo>
                  <a:pt x="2191078" y="0"/>
                </a:lnTo>
                <a:lnTo>
                  <a:pt x="2191078" y="2305628"/>
                </a:lnTo>
                <a:lnTo>
                  <a:pt x="0" y="2305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38200"/>
            <a:ext cx="7858932" cy="162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319"/>
              </a:lnSpc>
              <a:spcBef>
                <a:spcPct val="0"/>
              </a:spcBef>
            </a:pPr>
            <a:r>
              <a:rPr lang="en-US" sz="9513">
                <a:solidFill>
                  <a:srgbClr val="5DAAA9"/>
                </a:solidFill>
                <a:latin typeface="Mistrully"/>
                <a:ea typeface="Mistrully"/>
                <a:cs typeface="Mistrully"/>
                <a:sym typeface="Mistrully"/>
              </a:rPr>
              <a:t>PORT CITIES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0057" y="6150153"/>
            <a:ext cx="6570456" cy="79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1"/>
              </a:lnSpc>
              <a:spcBef>
                <a:spcPct val="0"/>
              </a:spcBef>
            </a:pPr>
            <a:r>
              <a:rPr lang="en-US" b="true" sz="2272">
                <a:solidFill>
                  <a:srgbClr val="F0EAE4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COMPARING PIRAEUS AND GDYNIA </a:t>
            </a:r>
          </a:p>
          <a:p>
            <a:pPr algn="l" marL="0" indent="0" lvl="0">
              <a:lnSpc>
                <a:spcPts val="3181"/>
              </a:lnSpc>
              <a:spcBef>
                <a:spcPct val="0"/>
              </a:spcBef>
            </a:pPr>
            <a:r>
              <a:rPr lang="en-US" b="true" sz="2272">
                <a:solidFill>
                  <a:srgbClr val="F0EAE4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THROUGH THE LENS OF SUSTAINABILITY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12056" y="8629374"/>
            <a:ext cx="10354133" cy="75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3"/>
              </a:lnSpc>
              <a:spcBef>
                <a:spcPct val="0"/>
              </a:spcBef>
            </a:pPr>
            <a:r>
              <a:rPr lang="en-US" sz="218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Poland 2024-1-PL01-KA121-SCH-000228869</a:t>
            </a:r>
          </a:p>
          <a:p>
            <a:pPr algn="l" marL="0" indent="0" lvl="0">
              <a:lnSpc>
                <a:spcPts val="3063"/>
              </a:lnSpc>
              <a:spcBef>
                <a:spcPct val="0"/>
              </a:spcBef>
            </a:pPr>
            <a:r>
              <a:rPr lang="en-US" sz="218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Greece 2024-1-EL01-KA122-SCH-000223080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14320" y="-3989032"/>
            <a:ext cx="14488515" cy="17020281"/>
          </a:xfrm>
          <a:custGeom>
            <a:avLst/>
            <a:gdLst/>
            <a:ahLst/>
            <a:cxnLst/>
            <a:rect r="r" b="b" t="t" l="l"/>
            <a:pathLst>
              <a:path h="17020281" w="14488515">
                <a:moveTo>
                  <a:pt x="0" y="0"/>
                </a:moveTo>
                <a:lnTo>
                  <a:pt x="14488515" y="0"/>
                </a:lnTo>
                <a:lnTo>
                  <a:pt x="14488515" y="17020281"/>
                </a:lnTo>
                <a:lnTo>
                  <a:pt x="0" y="17020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2870787"/>
            <a:ext cx="4917707" cy="3742044"/>
            <a:chOff x="0" y="0"/>
            <a:chExt cx="761881" cy="5797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3"/>
              <a:stretch>
                <a:fillRect l="-61" t="0" r="-6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685147" y="2870787"/>
            <a:ext cx="4917707" cy="3742044"/>
            <a:chOff x="0" y="0"/>
            <a:chExt cx="761881" cy="5797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4"/>
              <a:stretch>
                <a:fillRect l="-61" t="0" r="-6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41593" y="2870787"/>
            <a:ext cx="4917707" cy="3742044"/>
            <a:chOff x="0" y="0"/>
            <a:chExt cx="761881" cy="5797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5"/>
              <a:stretch>
                <a:fillRect l="-61" t="0" r="-61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6612830"/>
            <a:ext cx="4917707" cy="2645470"/>
            <a:chOff x="0" y="0"/>
            <a:chExt cx="1295198" cy="6967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685147" y="6612830"/>
            <a:ext cx="4917707" cy="2645470"/>
            <a:chOff x="0" y="0"/>
            <a:chExt cx="1295198" cy="6967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41593" y="6612830"/>
            <a:ext cx="4917707" cy="2645470"/>
            <a:chOff x="0" y="0"/>
            <a:chExt cx="1295198" cy="69674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056537" y="5951244"/>
            <a:ext cx="862033" cy="86203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712984" y="5951244"/>
            <a:ext cx="862033" cy="862033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369430" y="5951244"/>
            <a:ext cx="862033" cy="86203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3033102" y="6170001"/>
            <a:ext cx="910870" cy="508949"/>
          </a:xfrm>
          <a:custGeom>
            <a:avLst/>
            <a:gdLst/>
            <a:ahLst/>
            <a:cxnLst/>
            <a:rect r="r" b="b" t="t" l="l"/>
            <a:pathLst>
              <a:path h="508949" w="910870">
                <a:moveTo>
                  <a:pt x="0" y="0"/>
                </a:moveTo>
                <a:lnTo>
                  <a:pt x="910870" y="0"/>
                </a:lnTo>
                <a:lnTo>
                  <a:pt x="910870" y="508949"/>
                </a:lnTo>
                <a:lnTo>
                  <a:pt x="0" y="508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884906" y="6096810"/>
            <a:ext cx="473907" cy="480514"/>
          </a:xfrm>
          <a:custGeom>
            <a:avLst/>
            <a:gdLst/>
            <a:ahLst/>
            <a:cxnLst/>
            <a:rect r="r" b="b" t="t" l="l"/>
            <a:pathLst>
              <a:path h="480514" w="473907">
                <a:moveTo>
                  <a:pt x="0" y="0"/>
                </a:moveTo>
                <a:lnTo>
                  <a:pt x="473907" y="0"/>
                </a:lnTo>
                <a:lnTo>
                  <a:pt x="473907" y="480514"/>
                </a:lnTo>
                <a:lnTo>
                  <a:pt x="0" y="480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532533" y="6116012"/>
            <a:ext cx="536309" cy="534209"/>
          </a:xfrm>
          <a:custGeom>
            <a:avLst/>
            <a:gdLst/>
            <a:ahLst/>
            <a:cxnLst/>
            <a:rect r="r" b="b" t="t" l="l"/>
            <a:pathLst>
              <a:path h="534209" w="536309">
                <a:moveTo>
                  <a:pt x="0" y="0"/>
                </a:moveTo>
                <a:lnTo>
                  <a:pt x="536308" y="0"/>
                </a:lnTo>
                <a:lnTo>
                  <a:pt x="536308" y="534210"/>
                </a:lnTo>
                <a:lnTo>
                  <a:pt x="0" y="5342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1227588"/>
            <a:ext cx="9545536" cy="104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4"/>
              </a:lnSpc>
            </a:pPr>
            <a:r>
              <a:rPr lang="en-US" b="true" sz="7994" spc="-119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Our Conclusions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27837" y="8011916"/>
            <a:ext cx="3919433" cy="54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Cities and nations must work together to achieve meaningful environmental progress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35375" y="7046489"/>
            <a:ext cx="2904356" cy="622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74"/>
              </a:lnSpc>
            </a:pPr>
            <a:r>
              <a:rPr lang="en-US" b="true" sz="2270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Sustainability Requires Cooperation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425878" y="8011916"/>
            <a:ext cx="3436244" cy="835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Young people equipped with knowledge can drive sustainable innovation and action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425878" y="7046489"/>
            <a:ext cx="3436244" cy="622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74"/>
              </a:lnSpc>
            </a:pPr>
            <a:r>
              <a:rPr lang="en-US" b="true" sz="2270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Education Matters for Change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082325" y="8011916"/>
            <a:ext cx="3436244" cy="835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Erasmus+ partnerships show how shared ideas help solve global environmental problems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082325" y="7046489"/>
            <a:ext cx="3436244" cy="622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74"/>
              </a:lnSpc>
            </a:pPr>
            <a:r>
              <a:rPr lang="en-US" b="true" sz="2270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European Cooperation Works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73924">
            <a:off x="-1892815" y="9531968"/>
            <a:ext cx="10742011" cy="4404224"/>
          </a:xfrm>
          <a:custGeom>
            <a:avLst/>
            <a:gdLst/>
            <a:ahLst/>
            <a:cxnLst/>
            <a:rect r="r" b="b" t="t" l="l"/>
            <a:pathLst>
              <a:path h="4404224" w="10742011">
                <a:moveTo>
                  <a:pt x="0" y="0"/>
                </a:moveTo>
                <a:lnTo>
                  <a:pt x="10742011" y="0"/>
                </a:lnTo>
                <a:lnTo>
                  <a:pt x="10742011" y="4404225"/>
                </a:lnTo>
                <a:lnTo>
                  <a:pt x="0" y="4404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false" rot="-705335">
            <a:off x="11351504" y="8449494"/>
            <a:ext cx="10742011" cy="4404224"/>
          </a:xfrm>
          <a:custGeom>
            <a:avLst/>
            <a:gdLst/>
            <a:ahLst/>
            <a:cxnLst/>
            <a:rect r="r" b="b" t="t" l="l"/>
            <a:pathLst>
              <a:path h="4404224" w="10742011">
                <a:moveTo>
                  <a:pt x="10742011" y="0"/>
                </a:moveTo>
                <a:lnTo>
                  <a:pt x="0" y="0"/>
                </a:lnTo>
                <a:lnTo>
                  <a:pt x="0" y="4404225"/>
                </a:lnTo>
                <a:lnTo>
                  <a:pt x="10742011" y="4404225"/>
                </a:lnTo>
                <a:lnTo>
                  <a:pt x="10742011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506496" y="4600606"/>
            <a:ext cx="2480652" cy="2480652"/>
            <a:chOff x="0" y="0"/>
            <a:chExt cx="3307536" cy="330753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5771281" y="4600606"/>
            <a:ext cx="2480652" cy="2480652"/>
            <a:chOff x="0" y="0"/>
            <a:chExt cx="3307536" cy="330753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10036067" y="4600606"/>
            <a:ext cx="2480652" cy="2480652"/>
            <a:chOff x="0" y="0"/>
            <a:chExt cx="3307536" cy="3307536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14300852" y="4600606"/>
            <a:ext cx="2480652" cy="2480652"/>
            <a:chOff x="0" y="0"/>
            <a:chExt cx="3307536" cy="3307536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AutoShape 32" id="32"/>
          <p:cNvSpPr/>
          <p:nvPr/>
        </p:nvSpPr>
        <p:spPr>
          <a:xfrm flipV="true">
            <a:off x="3987148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AutoShape 33" id="33"/>
          <p:cNvSpPr/>
          <p:nvPr/>
        </p:nvSpPr>
        <p:spPr>
          <a:xfrm flipV="true">
            <a:off x="8251933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AutoShape 34" id="34"/>
          <p:cNvSpPr/>
          <p:nvPr/>
        </p:nvSpPr>
        <p:spPr>
          <a:xfrm flipV="true">
            <a:off x="12516719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2105727" y="5158519"/>
            <a:ext cx="1325711" cy="1516597"/>
          </a:xfrm>
          <a:custGeom>
            <a:avLst/>
            <a:gdLst/>
            <a:ahLst/>
            <a:cxnLst/>
            <a:rect r="r" b="b" t="t" l="l"/>
            <a:pathLst>
              <a:path h="1516597" w="1325711">
                <a:moveTo>
                  <a:pt x="0" y="0"/>
                </a:moveTo>
                <a:lnTo>
                  <a:pt x="1325712" y="0"/>
                </a:lnTo>
                <a:lnTo>
                  <a:pt x="1325712" y="1516596"/>
                </a:lnTo>
                <a:lnTo>
                  <a:pt x="0" y="1516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468910" y="4933876"/>
            <a:ext cx="1111007" cy="1595292"/>
          </a:xfrm>
          <a:custGeom>
            <a:avLst/>
            <a:gdLst/>
            <a:ahLst/>
            <a:cxnLst/>
            <a:rect r="r" b="b" t="t" l="l"/>
            <a:pathLst>
              <a:path h="1595292" w="1111007">
                <a:moveTo>
                  <a:pt x="0" y="0"/>
                </a:moveTo>
                <a:lnTo>
                  <a:pt x="1111007" y="0"/>
                </a:lnTo>
                <a:lnTo>
                  <a:pt x="1111007" y="1595292"/>
                </a:lnTo>
                <a:lnTo>
                  <a:pt x="0" y="1595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0701943" y="5206803"/>
            <a:ext cx="1238201" cy="1132448"/>
          </a:xfrm>
          <a:custGeom>
            <a:avLst/>
            <a:gdLst/>
            <a:ahLst/>
            <a:cxnLst/>
            <a:rect r="r" b="b" t="t" l="l"/>
            <a:pathLst>
              <a:path h="1132448" w="1238201">
                <a:moveTo>
                  <a:pt x="0" y="0"/>
                </a:moveTo>
                <a:lnTo>
                  <a:pt x="1238201" y="0"/>
                </a:lnTo>
                <a:lnTo>
                  <a:pt x="1238201" y="1132447"/>
                </a:lnTo>
                <a:lnTo>
                  <a:pt x="0" y="113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662566" y="5290998"/>
            <a:ext cx="1757899" cy="1171933"/>
          </a:xfrm>
          <a:custGeom>
            <a:avLst/>
            <a:gdLst/>
            <a:ahLst/>
            <a:cxnLst/>
            <a:rect r="r" b="b" t="t" l="l"/>
            <a:pathLst>
              <a:path h="1171933" w="1757899">
                <a:moveTo>
                  <a:pt x="0" y="0"/>
                </a:moveTo>
                <a:lnTo>
                  <a:pt x="1757899" y="0"/>
                </a:lnTo>
                <a:lnTo>
                  <a:pt x="1757899" y="1171933"/>
                </a:lnTo>
                <a:lnTo>
                  <a:pt x="0" y="11719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1227588"/>
            <a:ext cx="7724391" cy="201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4"/>
              </a:lnSpc>
            </a:pPr>
            <a:r>
              <a:rPr lang="en-US" b="true" sz="7994" spc="-119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Our Ideas for the Future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28700" y="7334733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More Green Spaces &amp; Renewable Energy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771281" y="7334733"/>
            <a:ext cx="2480652" cy="148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Cleaner Ports &amp; Sustainable Transport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558271" y="7334733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Protection of Marine Ecosystems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823056" y="7334733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International Cooperation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42468" y="115"/>
            <a:ext cx="12645532" cy="9460439"/>
          </a:xfrm>
          <a:custGeom>
            <a:avLst/>
            <a:gdLst/>
            <a:ahLst/>
            <a:cxnLst/>
            <a:rect r="r" b="b" t="t" l="l"/>
            <a:pathLst>
              <a:path h="9460439" w="12645532">
                <a:moveTo>
                  <a:pt x="0" y="0"/>
                </a:moveTo>
                <a:lnTo>
                  <a:pt x="12645532" y="0"/>
                </a:lnTo>
                <a:lnTo>
                  <a:pt x="12645532" y="9460439"/>
                </a:lnTo>
                <a:lnTo>
                  <a:pt x="0" y="9460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768626" y="-1990411"/>
            <a:ext cx="10406984" cy="14267822"/>
            <a:chOff x="0" y="0"/>
            <a:chExt cx="592858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2858" cy="812800"/>
            </a:xfrm>
            <a:custGeom>
              <a:avLst/>
              <a:gdLst/>
              <a:ahLst/>
              <a:cxnLst/>
              <a:rect r="r" b="b" t="t" l="l"/>
              <a:pathLst>
                <a:path h="812800" w="592858">
                  <a:moveTo>
                    <a:pt x="296429" y="0"/>
                  </a:moveTo>
                  <a:cubicBezTo>
                    <a:pt x="132716" y="0"/>
                    <a:pt x="0" y="181951"/>
                    <a:pt x="0" y="406400"/>
                  </a:cubicBezTo>
                  <a:cubicBezTo>
                    <a:pt x="0" y="630849"/>
                    <a:pt x="132716" y="812800"/>
                    <a:pt x="296429" y="812800"/>
                  </a:cubicBezTo>
                  <a:cubicBezTo>
                    <a:pt x="460142" y="812800"/>
                    <a:pt x="592858" y="630849"/>
                    <a:pt x="592858" y="406400"/>
                  </a:cubicBezTo>
                  <a:cubicBezTo>
                    <a:pt x="592858" y="181951"/>
                    <a:pt x="460142" y="0"/>
                    <a:pt x="29642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223A">
                    <a:alpha val="100000"/>
                  </a:srgbClr>
                </a:gs>
                <a:gs pos="25000">
                  <a:srgbClr val="01223A">
                    <a:alpha val="100000"/>
                  </a:srgbClr>
                </a:gs>
                <a:gs pos="50000">
                  <a:srgbClr val="01223A">
                    <a:alpha val="90500"/>
                  </a:srgbClr>
                </a:gs>
                <a:gs pos="75000">
                  <a:srgbClr val="01223A">
                    <a:alpha val="67500"/>
                  </a:srgbClr>
                </a:gs>
                <a:gs pos="100000">
                  <a:srgbClr val="01223A">
                    <a:alpha val="165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55580" y="28575"/>
              <a:ext cx="481697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>
            <a:off x="5174971" y="-56962"/>
            <a:ext cx="2655544" cy="10588281"/>
          </a:xfrm>
          <a:custGeom>
            <a:avLst/>
            <a:gdLst/>
            <a:ahLst/>
            <a:cxnLst/>
            <a:rect r="r" b="b" t="t" l="l"/>
            <a:pathLst>
              <a:path h="10588281" w="2655544">
                <a:moveTo>
                  <a:pt x="894538" y="10588282"/>
                </a:moveTo>
                <a:quadBezTo>
                  <a:pt x="4818050" y="4479132"/>
                  <a:pt x="0" y="0"/>
                </a:quadBezTo>
              </a:path>
            </a:pathLst>
          </a:custGeom>
          <a:ln cap="flat" w="28575">
            <a:solidFill>
              <a:srgbClr val="F0EAE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8271730"/>
            <a:ext cx="7531153" cy="994138"/>
            <a:chOff x="0" y="0"/>
            <a:chExt cx="1983514" cy="26183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3514" cy="261831"/>
            </a:xfrm>
            <a:custGeom>
              <a:avLst/>
              <a:gdLst/>
              <a:ahLst/>
              <a:cxnLst/>
              <a:rect r="r" b="b" t="t" l="l"/>
              <a:pathLst>
                <a:path h="261831" w="1983514">
                  <a:moveTo>
                    <a:pt x="102799" y="0"/>
                  </a:moveTo>
                  <a:lnTo>
                    <a:pt x="1880715" y="0"/>
                  </a:lnTo>
                  <a:cubicBezTo>
                    <a:pt x="1937489" y="0"/>
                    <a:pt x="1983514" y="46025"/>
                    <a:pt x="1983514" y="102799"/>
                  </a:cubicBezTo>
                  <a:lnTo>
                    <a:pt x="1983514" y="159032"/>
                  </a:lnTo>
                  <a:cubicBezTo>
                    <a:pt x="1983514" y="215806"/>
                    <a:pt x="1937489" y="261831"/>
                    <a:pt x="1880715" y="261831"/>
                  </a:cubicBezTo>
                  <a:lnTo>
                    <a:pt x="102799" y="261831"/>
                  </a:lnTo>
                  <a:cubicBezTo>
                    <a:pt x="46025" y="261831"/>
                    <a:pt x="0" y="215806"/>
                    <a:pt x="0" y="159032"/>
                  </a:cubicBezTo>
                  <a:lnTo>
                    <a:pt x="0" y="102799"/>
                  </a:lnTo>
                  <a:cubicBezTo>
                    <a:pt x="0" y="46025"/>
                    <a:pt x="46025" y="0"/>
                    <a:pt x="102799" y="0"/>
                  </a:cubicBezTo>
                  <a:close/>
                </a:path>
              </a:pathLst>
            </a:custGeom>
            <a:solidFill>
              <a:srgbClr val="5DAAA9">
                <a:alpha val="8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983514" cy="309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8275513"/>
            <a:ext cx="986570" cy="98657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EAE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260367" y="8550472"/>
            <a:ext cx="523236" cy="493804"/>
          </a:xfrm>
          <a:custGeom>
            <a:avLst/>
            <a:gdLst/>
            <a:ahLst/>
            <a:cxnLst/>
            <a:rect r="r" b="b" t="t" l="l"/>
            <a:pathLst>
              <a:path h="493804" w="523236">
                <a:moveTo>
                  <a:pt x="0" y="0"/>
                </a:moveTo>
                <a:lnTo>
                  <a:pt x="523236" y="0"/>
                </a:lnTo>
                <a:lnTo>
                  <a:pt x="523236" y="493803"/>
                </a:lnTo>
                <a:lnTo>
                  <a:pt x="0" y="493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15089" y="2199654"/>
            <a:ext cx="8146092" cy="283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841"/>
              </a:lnSpc>
            </a:pPr>
            <a:r>
              <a:rPr lang="en-US" sz="11293" spc="-169">
                <a:solidFill>
                  <a:srgbClr val="5DAAA9"/>
                </a:solidFill>
                <a:latin typeface="Mistrully"/>
                <a:ea typeface="Mistrully"/>
                <a:cs typeface="Mistrully"/>
                <a:sym typeface="Mistrully"/>
              </a:rPr>
              <a:t>A Sustainable Future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960851" y="4730334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6" y="0"/>
                </a:lnTo>
                <a:lnTo>
                  <a:pt x="1606586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95192" y="7163369"/>
            <a:ext cx="8985887" cy="77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44"/>
              </a:lnSpc>
              <a:spcBef>
                <a:spcPct val="0"/>
              </a:spcBef>
            </a:pPr>
            <a:r>
              <a:rPr lang="en-US" sz="2245" strike="noStrike" u="none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🇵🇱 Poland – 🇬🇷 Greece</a:t>
            </a:r>
          </a:p>
          <a:p>
            <a:pPr algn="l" marL="0" indent="0" lvl="0">
              <a:lnSpc>
                <a:spcPts val="3144"/>
              </a:lnSpc>
              <a:spcBef>
                <a:spcPct val="0"/>
              </a:spcBef>
            </a:pPr>
            <a:r>
              <a:rPr lang="en-US" sz="2245" strike="noStrike" u="none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Comparing Piraeus and Gdynia Through the Lens of Sustainability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58037" y="8528171"/>
            <a:ext cx="6030528" cy="296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42"/>
              </a:lnSpc>
              <a:spcBef>
                <a:spcPct val="0"/>
              </a:spcBef>
            </a:pPr>
            <a:r>
              <a:rPr lang="en-US" sz="1816" strike="noStrike" u="none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Erasmus+ | Together for a greener, sustainable Europe.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40480" y="1235133"/>
            <a:ext cx="5099110" cy="75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24"/>
              </a:lnSpc>
            </a:pPr>
            <a:r>
              <a:rPr lang="en-US" sz="5858" spc="-87">
                <a:solidFill>
                  <a:srgbClr val="F0EAE4"/>
                </a:solidFill>
                <a:latin typeface="Mistrully"/>
                <a:ea typeface="Mistrully"/>
                <a:cs typeface="Mistrully"/>
                <a:sym typeface="Mistrully"/>
              </a:rPr>
              <a:t>Working Together for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16016" y="-72837"/>
            <a:ext cx="9502306" cy="10472264"/>
            <a:chOff x="0" y="0"/>
            <a:chExt cx="801118" cy="8828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1118" cy="882893"/>
            </a:xfrm>
            <a:custGeom>
              <a:avLst/>
              <a:gdLst/>
              <a:ahLst/>
              <a:cxnLst/>
              <a:rect r="r" b="b" t="t" l="l"/>
              <a:pathLst>
                <a:path h="882893" w="801118">
                  <a:moveTo>
                    <a:pt x="0" y="0"/>
                  </a:moveTo>
                  <a:lnTo>
                    <a:pt x="801118" y="0"/>
                  </a:lnTo>
                  <a:lnTo>
                    <a:pt x="801118" y="882893"/>
                  </a:lnTo>
                  <a:lnTo>
                    <a:pt x="0" y="882893"/>
                  </a:lnTo>
                  <a:close/>
                </a:path>
              </a:pathLst>
            </a:custGeom>
            <a:blipFill>
              <a:blip r:embed="rId2"/>
              <a:stretch>
                <a:fillRect l="0" t="-62" r="0" b="-6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372087">
            <a:off x="4035102" y="4220404"/>
            <a:ext cx="10711286" cy="1846192"/>
          </a:xfrm>
          <a:custGeom>
            <a:avLst/>
            <a:gdLst/>
            <a:ahLst/>
            <a:cxnLst/>
            <a:rect r="r" b="b" t="t" l="l"/>
            <a:pathLst>
              <a:path h="1846192" w="10711286">
                <a:moveTo>
                  <a:pt x="0" y="0"/>
                </a:moveTo>
                <a:lnTo>
                  <a:pt x="10711286" y="0"/>
                </a:lnTo>
                <a:lnTo>
                  <a:pt x="10711286" y="1846192"/>
                </a:lnTo>
                <a:lnTo>
                  <a:pt x="0" y="1846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3787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3890036" y="4131326"/>
            <a:ext cx="10711286" cy="2024348"/>
          </a:xfrm>
          <a:custGeom>
            <a:avLst/>
            <a:gdLst/>
            <a:ahLst/>
            <a:cxnLst/>
            <a:rect r="r" b="b" t="t" l="l"/>
            <a:pathLst>
              <a:path h="2024348" w="10711286">
                <a:moveTo>
                  <a:pt x="0" y="0"/>
                </a:moveTo>
                <a:lnTo>
                  <a:pt x="10711286" y="0"/>
                </a:lnTo>
                <a:lnTo>
                  <a:pt x="10711286" y="2024348"/>
                </a:lnTo>
                <a:lnTo>
                  <a:pt x="0" y="2024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11694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7525760"/>
            <a:ext cx="4217632" cy="1732540"/>
            <a:chOff x="0" y="0"/>
            <a:chExt cx="1110817" cy="45630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10817" cy="456307"/>
            </a:xfrm>
            <a:custGeom>
              <a:avLst/>
              <a:gdLst/>
              <a:ahLst/>
              <a:cxnLst/>
              <a:rect r="r" b="b" t="t" l="l"/>
              <a:pathLst>
                <a:path h="456307" w="1110817">
                  <a:moveTo>
                    <a:pt x="45890" y="0"/>
                  </a:moveTo>
                  <a:lnTo>
                    <a:pt x="1064927" y="0"/>
                  </a:lnTo>
                  <a:cubicBezTo>
                    <a:pt x="1077097" y="0"/>
                    <a:pt x="1088770" y="4835"/>
                    <a:pt x="1097376" y="13441"/>
                  </a:cubicBezTo>
                  <a:cubicBezTo>
                    <a:pt x="1105982" y="22047"/>
                    <a:pt x="1110817" y="33719"/>
                    <a:pt x="1110817" y="45890"/>
                  </a:cubicBezTo>
                  <a:lnTo>
                    <a:pt x="1110817" y="410417"/>
                  </a:lnTo>
                  <a:cubicBezTo>
                    <a:pt x="1110817" y="435761"/>
                    <a:pt x="1090271" y="456307"/>
                    <a:pt x="1064927" y="456307"/>
                  </a:cubicBezTo>
                  <a:lnTo>
                    <a:pt x="45890" y="456307"/>
                  </a:lnTo>
                  <a:cubicBezTo>
                    <a:pt x="20546" y="456307"/>
                    <a:pt x="0" y="435761"/>
                    <a:pt x="0" y="410417"/>
                  </a:cubicBezTo>
                  <a:lnTo>
                    <a:pt x="0" y="45890"/>
                  </a:lnTo>
                  <a:cubicBezTo>
                    <a:pt x="0" y="20546"/>
                    <a:pt x="20546" y="0"/>
                    <a:pt x="45890" y="0"/>
                  </a:cubicBezTo>
                  <a:close/>
                </a:path>
              </a:pathLst>
            </a:custGeom>
            <a:solidFill>
              <a:srgbClr val="5DAAA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110817" cy="5039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22200" y="7605661"/>
            <a:ext cx="1144272" cy="1461064"/>
          </a:xfrm>
          <a:custGeom>
            <a:avLst/>
            <a:gdLst/>
            <a:ahLst/>
            <a:cxnLst/>
            <a:rect r="r" b="b" t="t" l="l"/>
            <a:pathLst>
              <a:path h="1461064" w="1144272">
                <a:moveTo>
                  <a:pt x="0" y="0"/>
                </a:moveTo>
                <a:lnTo>
                  <a:pt x="1144273" y="0"/>
                </a:lnTo>
                <a:lnTo>
                  <a:pt x="1144273" y="1461064"/>
                </a:lnTo>
                <a:lnTo>
                  <a:pt x="0" y="1461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912421"/>
            <a:ext cx="6794023" cy="1554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42"/>
              </a:lnSpc>
              <a:spcBef>
                <a:spcPct val="0"/>
              </a:spcBef>
            </a:pPr>
            <a:r>
              <a:rPr lang="en-US" sz="1816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Gdynia and Piraeus are two dynamic European port cities located on opposite seas. Gdynia lies on the Baltic Sea in northern Poland, with a population of 240,000 and one of Poland's most important ports. Piraeus, on the Mediterranean Sea in Greece, is home to 160,000 inhabitants and serves as the largest port in Greece.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227588"/>
            <a:ext cx="6794023" cy="201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4"/>
              </a:lnSpc>
            </a:pPr>
            <a:r>
              <a:rPr lang="en-US" b="true" sz="7994" spc="-119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Introducing Our Cities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06968" y="7739698"/>
            <a:ext cx="1899753" cy="49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F0EAE4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2 CITIES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06968" y="8259455"/>
            <a:ext cx="1899753" cy="708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07"/>
              </a:lnSpc>
              <a:spcBef>
                <a:spcPct val="0"/>
              </a:spcBef>
            </a:pPr>
            <a:r>
              <a:rPr lang="en-US" sz="1362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TWO SEAS, ONE SHARED VISION FOR SUSTAINABILITY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68009">
            <a:off x="-2067858" y="7924284"/>
            <a:ext cx="6377239" cy="2750185"/>
          </a:xfrm>
          <a:custGeom>
            <a:avLst/>
            <a:gdLst/>
            <a:ahLst/>
            <a:cxnLst/>
            <a:rect r="r" b="b" t="t" l="l"/>
            <a:pathLst>
              <a:path h="2750185" w="6377239">
                <a:moveTo>
                  <a:pt x="0" y="0"/>
                </a:moveTo>
                <a:lnTo>
                  <a:pt x="6377239" y="0"/>
                </a:lnTo>
                <a:lnTo>
                  <a:pt x="6377239" y="2750185"/>
                </a:lnTo>
                <a:lnTo>
                  <a:pt x="0" y="2750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365663"/>
            <a:ext cx="3888364" cy="5892637"/>
            <a:chOff x="0" y="0"/>
            <a:chExt cx="1024096" cy="15519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4096" cy="1551970"/>
            </a:xfrm>
            <a:custGeom>
              <a:avLst/>
              <a:gdLst/>
              <a:ahLst/>
              <a:cxnLst/>
              <a:rect r="r" b="b" t="t" l="l"/>
              <a:pathLst>
                <a:path h="1551970" w="1024096">
                  <a:moveTo>
                    <a:pt x="65705" y="0"/>
                  </a:moveTo>
                  <a:lnTo>
                    <a:pt x="958391" y="0"/>
                  </a:lnTo>
                  <a:cubicBezTo>
                    <a:pt x="975817" y="0"/>
                    <a:pt x="992529" y="6922"/>
                    <a:pt x="1004851" y="19244"/>
                  </a:cubicBezTo>
                  <a:cubicBezTo>
                    <a:pt x="1017173" y="31566"/>
                    <a:pt x="1024096" y="48279"/>
                    <a:pt x="1024096" y="65705"/>
                  </a:cubicBezTo>
                  <a:lnTo>
                    <a:pt x="1024096" y="1486266"/>
                  </a:lnTo>
                  <a:cubicBezTo>
                    <a:pt x="1024096" y="1503692"/>
                    <a:pt x="1017173" y="1520404"/>
                    <a:pt x="1004851" y="1532726"/>
                  </a:cubicBezTo>
                  <a:cubicBezTo>
                    <a:pt x="992529" y="1545048"/>
                    <a:pt x="975817" y="1551970"/>
                    <a:pt x="958391" y="1551970"/>
                  </a:cubicBezTo>
                  <a:lnTo>
                    <a:pt x="65705" y="1551970"/>
                  </a:lnTo>
                  <a:cubicBezTo>
                    <a:pt x="48279" y="1551970"/>
                    <a:pt x="31566" y="1545048"/>
                    <a:pt x="19244" y="1532726"/>
                  </a:cubicBezTo>
                  <a:cubicBezTo>
                    <a:pt x="6922" y="1520404"/>
                    <a:pt x="0" y="1503692"/>
                    <a:pt x="0" y="1486266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024096" cy="1599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142779" y="3365663"/>
            <a:ext cx="3888364" cy="5892637"/>
            <a:chOff x="0" y="0"/>
            <a:chExt cx="1024096" cy="1551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4096" cy="1551970"/>
            </a:xfrm>
            <a:custGeom>
              <a:avLst/>
              <a:gdLst/>
              <a:ahLst/>
              <a:cxnLst/>
              <a:rect r="r" b="b" t="t" l="l"/>
              <a:pathLst>
                <a:path h="1551970" w="1024096">
                  <a:moveTo>
                    <a:pt x="65705" y="0"/>
                  </a:moveTo>
                  <a:lnTo>
                    <a:pt x="958391" y="0"/>
                  </a:lnTo>
                  <a:cubicBezTo>
                    <a:pt x="975817" y="0"/>
                    <a:pt x="992529" y="6922"/>
                    <a:pt x="1004851" y="19244"/>
                  </a:cubicBezTo>
                  <a:cubicBezTo>
                    <a:pt x="1017173" y="31566"/>
                    <a:pt x="1024096" y="48279"/>
                    <a:pt x="1024096" y="65705"/>
                  </a:cubicBezTo>
                  <a:lnTo>
                    <a:pt x="1024096" y="1486266"/>
                  </a:lnTo>
                  <a:cubicBezTo>
                    <a:pt x="1024096" y="1503692"/>
                    <a:pt x="1017173" y="1520404"/>
                    <a:pt x="1004851" y="1532726"/>
                  </a:cubicBezTo>
                  <a:cubicBezTo>
                    <a:pt x="992529" y="1545048"/>
                    <a:pt x="975817" y="1551970"/>
                    <a:pt x="958391" y="1551970"/>
                  </a:cubicBezTo>
                  <a:lnTo>
                    <a:pt x="65705" y="1551970"/>
                  </a:lnTo>
                  <a:cubicBezTo>
                    <a:pt x="48279" y="1551970"/>
                    <a:pt x="31566" y="1545048"/>
                    <a:pt x="19244" y="1532726"/>
                  </a:cubicBezTo>
                  <a:cubicBezTo>
                    <a:pt x="6922" y="1520404"/>
                    <a:pt x="0" y="1503692"/>
                    <a:pt x="0" y="1486266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024096" cy="1599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256857" y="3365663"/>
            <a:ext cx="3888364" cy="5892637"/>
            <a:chOff x="0" y="0"/>
            <a:chExt cx="1024096" cy="15519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4096" cy="1551970"/>
            </a:xfrm>
            <a:custGeom>
              <a:avLst/>
              <a:gdLst/>
              <a:ahLst/>
              <a:cxnLst/>
              <a:rect r="r" b="b" t="t" l="l"/>
              <a:pathLst>
                <a:path h="1551970" w="1024096">
                  <a:moveTo>
                    <a:pt x="65705" y="0"/>
                  </a:moveTo>
                  <a:lnTo>
                    <a:pt x="958391" y="0"/>
                  </a:lnTo>
                  <a:cubicBezTo>
                    <a:pt x="975817" y="0"/>
                    <a:pt x="992529" y="6922"/>
                    <a:pt x="1004851" y="19244"/>
                  </a:cubicBezTo>
                  <a:cubicBezTo>
                    <a:pt x="1017173" y="31566"/>
                    <a:pt x="1024096" y="48279"/>
                    <a:pt x="1024096" y="65705"/>
                  </a:cubicBezTo>
                  <a:lnTo>
                    <a:pt x="1024096" y="1486266"/>
                  </a:lnTo>
                  <a:cubicBezTo>
                    <a:pt x="1024096" y="1503692"/>
                    <a:pt x="1017173" y="1520404"/>
                    <a:pt x="1004851" y="1532726"/>
                  </a:cubicBezTo>
                  <a:cubicBezTo>
                    <a:pt x="992529" y="1545048"/>
                    <a:pt x="975817" y="1551970"/>
                    <a:pt x="958391" y="1551970"/>
                  </a:cubicBezTo>
                  <a:lnTo>
                    <a:pt x="65705" y="1551970"/>
                  </a:lnTo>
                  <a:cubicBezTo>
                    <a:pt x="48279" y="1551970"/>
                    <a:pt x="31566" y="1545048"/>
                    <a:pt x="19244" y="1532726"/>
                  </a:cubicBezTo>
                  <a:cubicBezTo>
                    <a:pt x="6922" y="1520404"/>
                    <a:pt x="0" y="1503692"/>
                    <a:pt x="0" y="1486266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024096" cy="1599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370936" y="3365663"/>
            <a:ext cx="3888364" cy="5892637"/>
            <a:chOff x="0" y="0"/>
            <a:chExt cx="1024096" cy="15519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24096" cy="1551970"/>
            </a:xfrm>
            <a:custGeom>
              <a:avLst/>
              <a:gdLst/>
              <a:ahLst/>
              <a:cxnLst/>
              <a:rect r="r" b="b" t="t" l="l"/>
              <a:pathLst>
                <a:path h="1551970" w="1024096">
                  <a:moveTo>
                    <a:pt x="65705" y="0"/>
                  </a:moveTo>
                  <a:lnTo>
                    <a:pt x="958391" y="0"/>
                  </a:lnTo>
                  <a:cubicBezTo>
                    <a:pt x="975817" y="0"/>
                    <a:pt x="992529" y="6922"/>
                    <a:pt x="1004851" y="19244"/>
                  </a:cubicBezTo>
                  <a:cubicBezTo>
                    <a:pt x="1017173" y="31566"/>
                    <a:pt x="1024096" y="48279"/>
                    <a:pt x="1024096" y="65705"/>
                  </a:cubicBezTo>
                  <a:lnTo>
                    <a:pt x="1024096" y="1486266"/>
                  </a:lnTo>
                  <a:cubicBezTo>
                    <a:pt x="1024096" y="1503692"/>
                    <a:pt x="1017173" y="1520404"/>
                    <a:pt x="1004851" y="1532726"/>
                  </a:cubicBezTo>
                  <a:cubicBezTo>
                    <a:pt x="992529" y="1545048"/>
                    <a:pt x="975817" y="1551970"/>
                    <a:pt x="958391" y="1551970"/>
                  </a:cubicBezTo>
                  <a:lnTo>
                    <a:pt x="65705" y="1551970"/>
                  </a:lnTo>
                  <a:cubicBezTo>
                    <a:pt x="48279" y="1551970"/>
                    <a:pt x="31566" y="1545048"/>
                    <a:pt x="19244" y="1532726"/>
                  </a:cubicBezTo>
                  <a:cubicBezTo>
                    <a:pt x="6922" y="1520404"/>
                    <a:pt x="0" y="1503692"/>
                    <a:pt x="0" y="1486266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024096" cy="1599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54760" y="7459552"/>
            <a:ext cx="3436244" cy="64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3"/>
              </a:lnSpc>
              <a:spcBef>
                <a:spcPct val="0"/>
              </a:spcBef>
            </a:pPr>
            <a:r>
              <a:rPr lang="en-US" sz="1909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Compare Gdynia and Piraeus as European port cities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2571345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756852" y="1374048"/>
            <a:ext cx="2497745" cy="579496"/>
          </a:xfrm>
          <a:custGeom>
            <a:avLst/>
            <a:gdLst/>
            <a:ahLst/>
            <a:cxnLst/>
            <a:rect r="r" b="b" t="t" l="l"/>
            <a:pathLst>
              <a:path h="579496" w="2497745">
                <a:moveTo>
                  <a:pt x="0" y="0"/>
                </a:moveTo>
                <a:lnTo>
                  <a:pt x="2497744" y="0"/>
                </a:lnTo>
                <a:lnTo>
                  <a:pt x="2497744" y="579497"/>
                </a:lnTo>
                <a:lnTo>
                  <a:pt x="0" y="579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35885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907954" y="3530750"/>
            <a:ext cx="1973486" cy="2462068"/>
          </a:xfrm>
          <a:custGeom>
            <a:avLst/>
            <a:gdLst/>
            <a:ahLst/>
            <a:cxnLst/>
            <a:rect r="r" b="b" t="t" l="l"/>
            <a:pathLst>
              <a:path h="2462068" w="1973486">
                <a:moveTo>
                  <a:pt x="0" y="0"/>
                </a:moveTo>
                <a:lnTo>
                  <a:pt x="1973486" y="0"/>
                </a:lnTo>
                <a:lnTo>
                  <a:pt x="1973486" y="2462067"/>
                </a:lnTo>
                <a:lnTo>
                  <a:pt x="0" y="2462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849120" y="6222972"/>
            <a:ext cx="2703839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Environmental Protection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596996" y="6222972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European Student Exchange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6147523" y="4062725"/>
            <a:ext cx="1881351" cy="1862724"/>
          </a:xfrm>
          <a:custGeom>
            <a:avLst/>
            <a:gdLst/>
            <a:ahLst/>
            <a:cxnLst/>
            <a:rect r="r" b="b" t="t" l="l"/>
            <a:pathLst>
              <a:path h="1862724" w="1881351">
                <a:moveTo>
                  <a:pt x="0" y="0"/>
                </a:moveTo>
                <a:lnTo>
                  <a:pt x="1881352" y="0"/>
                </a:lnTo>
                <a:lnTo>
                  <a:pt x="1881352" y="1862724"/>
                </a:lnTo>
                <a:lnTo>
                  <a:pt x="0" y="18627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489102" y="4124740"/>
            <a:ext cx="1639897" cy="2047528"/>
          </a:xfrm>
          <a:custGeom>
            <a:avLst/>
            <a:gdLst/>
            <a:ahLst/>
            <a:cxnLst/>
            <a:rect r="r" b="b" t="t" l="l"/>
            <a:pathLst>
              <a:path h="2047528" w="1639897">
                <a:moveTo>
                  <a:pt x="0" y="0"/>
                </a:moveTo>
                <a:lnTo>
                  <a:pt x="1639897" y="0"/>
                </a:lnTo>
                <a:lnTo>
                  <a:pt x="1639897" y="2047528"/>
                </a:lnTo>
                <a:lnTo>
                  <a:pt x="0" y="204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400376" y="4082169"/>
            <a:ext cx="1852032" cy="1704564"/>
          </a:xfrm>
          <a:custGeom>
            <a:avLst/>
            <a:gdLst/>
            <a:ahLst/>
            <a:cxnLst/>
            <a:rect r="r" b="b" t="t" l="l"/>
            <a:pathLst>
              <a:path h="1704564" w="1852032">
                <a:moveTo>
                  <a:pt x="0" y="0"/>
                </a:moveTo>
                <a:lnTo>
                  <a:pt x="1852032" y="0"/>
                </a:lnTo>
                <a:lnTo>
                  <a:pt x="1852032" y="1704563"/>
                </a:lnTo>
                <a:lnTo>
                  <a:pt x="0" y="1704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28700" y="1218063"/>
            <a:ext cx="6794023" cy="95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71"/>
              </a:lnSpc>
            </a:pPr>
            <a:r>
              <a:rPr lang="en-US" b="true" sz="7366" spc="-110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Our Project Goals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54760" y="6222972"/>
            <a:ext cx="3436244" cy="49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Compare Port Cities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68839" y="7459552"/>
            <a:ext cx="3436244" cy="64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3"/>
              </a:lnSpc>
              <a:spcBef>
                <a:spcPct val="0"/>
              </a:spcBef>
            </a:pPr>
            <a:r>
              <a:rPr lang="en-US" sz="1909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Explore sustainable development in coastal urban areas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901496" y="6222972"/>
            <a:ext cx="2370928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Sustainable Development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482918" y="7459552"/>
            <a:ext cx="3436244" cy="64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3"/>
              </a:lnSpc>
              <a:spcBef>
                <a:spcPct val="0"/>
              </a:spcBef>
            </a:pPr>
            <a:r>
              <a:rPr lang="en-US" sz="1909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Learn about ecological practices and environmental care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596996" y="7459552"/>
            <a:ext cx="3436244" cy="646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3"/>
              </a:lnSpc>
              <a:spcBef>
                <a:spcPct val="0"/>
              </a:spcBef>
            </a:pPr>
            <a:r>
              <a:rPr lang="en-US" sz="1909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Exchange ideas and cooperate as young Europeans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74674" y="-139758"/>
            <a:ext cx="10025085" cy="10566515"/>
            <a:chOff x="0" y="0"/>
            <a:chExt cx="1553148" cy="16370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3148" cy="1637030"/>
            </a:xfrm>
            <a:custGeom>
              <a:avLst/>
              <a:gdLst/>
              <a:ahLst/>
              <a:cxnLst/>
              <a:rect r="r" b="b" t="t" l="l"/>
              <a:pathLst>
                <a:path h="1637030" w="1553148">
                  <a:moveTo>
                    <a:pt x="0" y="0"/>
                  </a:moveTo>
                  <a:lnTo>
                    <a:pt x="1553148" y="0"/>
                  </a:lnTo>
                  <a:lnTo>
                    <a:pt x="1553148" y="1637030"/>
                  </a:lnTo>
                  <a:lnTo>
                    <a:pt x="0" y="163703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5136836">
            <a:off x="3353394" y="4169514"/>
            <a:ext cx="11187711" cy="1928308"/>
          </a:xfrm>
          <a:custGeom>
            <a:avLst/>
            <a:gdLst/>
            <a:ahLst/>
            <a:cxnLst/>
            <a:rect r="r" b="b" t="t" l="l"/>
            <a:pathLst>
              <a:path h="1928308" w="11187711">
                <a:moveTo>
                  <a:pt x="11187711" y="0"/>
                </a:moveTo>
                <a:lnTo>
                  <a:pt x="0" y="0"/>
                </a:lnTo>
                <a:lnTo>
                  <a:pt x="0" y="1928309"/>
                </a:lnTo>
                <a:lnTo>
                  <a:pt x="11187711" y="1928309"/>
                </a:lnTo>
                <a:lnTo>
                  <a:pt x="11187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3787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5061051">
            <a:off x="3202612" y="4091389"/>
            <a:ext cx="11187711" cy="2114388"/>
          </a:xfrm>
          <a:custGeom>
            <a:avLst/>
            <a:gdLst/>
            <a:ahLst/>
            <a:cxnLst/>
            <a:rect r="r" b="b" t="t" l="l"/>
            <a:pathLst>
              <a:path h="2114388" w="11187711">
                <a:moveTo>
                  <a:pt x="11187711" y="0"/>
                </a:moveTo>
                <a:lnTo>
                  <a:pt x="0" y="0"/>
                </a:lnTo>
                <a:lnTo>
                  <a:pt x="0" y="2114389"/>
                </a:lnTo>
                <a:lnTo>
                  <a:pt x="11187711" y="2114389"/>
                </a:lnTo>
                <a:lnTo>
                  <a:pt x="1118771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11694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4134665"/>
            <a:ext cx="892503" cy="89250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AA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5545042"/>
            <a:ext cx="892503" cy="89250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AA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6955420"/>
            <a:ext cx="892503" cy="89250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AA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8365797"/>
            <a:ext cx="892503" cy="89250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AA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3573" y="4222055"/>
            <a:ext cx="794224" cy="622473"/>
          </a:xfrm>
          <a:custGeom>
            <a:avLst/>
            <a:gdLst/>
            <a:ahLst/>
            <a:cxnLst/>
            <a:rect r="r" b="b" t="t" l="l"/>
            <a:pathLst>
              <a:path h="622473" w="794224">
                <a:moveTo>
                  <a:pt x="0" y="0"/>
                </a:moveTo>
                <a:lnTo>
                  <a:pt x="794223" y="0"/>
                </a:lnTo>
                <a:lnTo>
                  <a:pt x="794223" y="622473"/>
                </a:lnTo>
                <a:lnTo>
                  <a:pt x="0" y="62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93573" y="5632432"/>
            <a:ext cx="794224" cy="622473"/>
          </a:xfrm>
          <a:custGeom>
            <a:avLst/>
            <a:gdLst/>
            <a:ahLst/>
            <a:cxnLst/>
            <a:rect r="r" b="b" t="t" l="l"/>
            <a:pathLst>
              <a:path h="622473" w="794224">
                <a:moveTo>
                  <a:pt x="0" y="0"/>
                </a:moveTo>
                <a:lnTo>
                  <a:pt x="794223" y="0"/>
                </a:lnTo>
                <a:lnTo>
                  <a:pt x="794223" y="622473"/>
                </a:lnTo>
                <a:lnTo>
                  <a:pt x="0" y="62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3573" y="7042810"/>
            <a:ext cx="794224" cy="622473"/>
          </a:xfrm>
          <a:custGeom>
            <a:avLst/>
            <a:gdLst/>
            <a:ahLst/>
            <a:cxnLst/>
            <a:rect r="r" b="b" t="t" l="l"/>
            <a:pathLst>
              <a:path h="622473" w="794224">
                <a:moveTo>
                  <a:pt x="0" y="0"/>
                </a:moveTo>
                <a:lnTo>
                  <a:pt x="794223" y="0"/>
                </a:lnTo>
                <a:lnTo>
                  <a:pt x="794223" y="622472"/>
                </a:lnTo>
                <a:lnTo>
                  <a:pt x="0" y="622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93573" y="8453187"/>
            <a:ext cx="794224" cy="622473"/>
          </a:xfrm>
          <a:custGeom>
            <a:avLst/>
            <a:gdLst/>
            <a:ahLst/>
            <a:cxnLst/>
            <a:rect r="r" b="b" t="t" l="l"/>
            <a:pathLst>
              <a:path h="622473" w="794224">
                <a:moveTo>
                  <a:pt x="0" y="0"/>
                </a:moveTo>
                <a:lnTo>
                  <a:pt x="794223" y="0"/>
                </a:lnTo>
                <a:lnTo>
                  <a:pt x="794223" y="622473"/>
                </a:lnTo>
                <a:lnTo>
                  <a:pt x="0" y="62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28700" y="1218063"/>
            <a:ext cx="6794023" cy="1896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32"/>
              </a:lnSpc>
            </a:pPr>
            <a:r>
              <a:rPr lang="en-US" b="true" sz="7533" spc="-113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Gdynia:</a:t>
            </a:r>
          </a:p>
          <a:p>
            <a:pPr algn="l" marL="0" indent="0" lvl="0">
              <a:lnSpc>
                <a:spcPts val="7232"/>
              </a:lnSpc>
            </a:pPr>
            <a:r>
              <a:rPr lang="en-US" b="true" sz="7533" spc="-113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A Green Port City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2317040" y="4134665"/>
            <a:ext cx="5202012" cy="828142"/>
            <a:chOff x="0" y="0"/>
            <a:chExt cx="6936016" cy="1104190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66675"/>
              <a:ext cx="6936016" cy="632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7"/>
                </a:lnSpc>
                <a:spcBef>
                  <a:spcPct val="0"/>
                </a:spcBef>
              </a:pPr>
              <a:r>
                <a:rPr lang="en-US" b="true" sz="2798" strike="noStrike" u="none">
                  <a:solidFill>
                    <a:srgbClr val="01223A"/>
                  </a:solidFill>
                  <a:latin typeface="TT Commons Pro Bold"/>
                  <a:ea typeface="TT Commons Pro Bold"/>
                  <a:cs typeface="TT Commons Pro Bold"/>
                  <a:sym typeface="TT Commons Pro Bold"/>
                </a:rPr>
                <a:t>Sustainable public transport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652586"/>
              <a:ext cx="6936016" cy="451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56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01223A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Electric trolleybuses and low-emission vehicles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317040" y="6955420"/>
            <a:ext cx="5202012" cy="828142"/>
            <a:chOff x="0" y="0"/>
            <a:chExt cx="6936016" cy="1104190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6936016" cy="632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7"/>
                </a:lnSpc>
                <a:spcBef>
                  <a:spcPct val="0"/>
                </a:spcBef>
              </a:pPr>
              <a:r>
                <a:rPr lang="en-US" b="true" sz="2798" strike="noStrike" u="none">
                  <a:solidFill>
                    <a:srgbClr val="01223A"/>
                  </a:solidFill>
                  <a:latin typeface="TT Commons Pro Bold"/>
                  <a:ea typeface="TT Commons Pro Bold"/>
                  <a:cs typeface="TT Commons Pro Bold"/>
                  <a:sym typeface="TT Commons Pro Bold"/>
                </a:rPr>
                <a:t>Coastal protection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652586"/>
              <a:ext cx="6936016" cy="451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56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01223A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Baltic Sea shoreline conservation efforts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317040" y="5545042"/>
            <a:ext cx="5202012" cy="828142"/>
            <a:chOff x="0" y="0"/>
            <a:chExt cx="6936016" cy="1104190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-66675"/>
              <a:ext cx="6936016" cy="632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7"/>
                </a:lnSpc>
                <a:spcBef>
                  <a:spcPct val="0"/>
                </a:spcBef>
              </a:pPr>
              <a:r>
                <a:rPr lang="en-US" b="true" sz="2798" strike="noStrike" u="none">
                  <a:solidFill>
                    <a:srgbClr val="01223A"/>
                  </a:solidFill>
                  <a:latin typeface="TT Commons Pro Bold"/>
                  <a:ea typeface="TT Commons Pro Bold"/>
                  <a:cs typeface="TT Commons Pro Bold"/>
                  <a:sym typeface="TT Commons Pro Bold"/>
                </a:rPr>
                <a:t>Cycling infrastructure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652586"/>
              <a:ext cx="6936016" cy="451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56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01223A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Extensive bike lanes across the city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2317040" y="8365797"/>
            <a:ext cx="5202012" cy="828142"/>
            <a:chOff x="0" y="0"/>
            <a:chExt cx="6936016" cy="1104190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0" y="-66675"/>
              <a:ext cx="6936016" cy="632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7"/>
                </a:lnSpc>
                <a:spcBef>
                  <a:spcPct val="0"/>
                </a:spcBef>
              </a:pPr>
              <a:r>
                <a:rPr lang="en-US" b="true" sz="2798" strike="noStrike" u="none">
                  <a:solidFill>
                    <a:srgbClr val="01223A"/>
                  </a:solidFill>
                  <a:latin typeface="TT Commons Pro Bold"/>
                  <a:ea typeface="TT Commons Pro Bold"/>
                  <a:cs typeface="TT Commons Pro Bold"/>
                  <a:sym typeface="TT Commons Pro Bold"/>
                </a:rPr>
                <a:t>Environmental education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652586"/>
              <a:ext cx="6936016" cy="451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56"/>
                </a:lnSpc>
                <a:spcBef>
                  <a:spcPct val="0"/>
                </a:spcBef>
              </a:pPr>
              <a:r>
                <a:rPr lang="en-US" sz="2040">
                  <a:solidFill>
                    <a:srgbClr val="01223A"/>
                  </a:solidFill>
                  <a:latin typeface="TT Commons Pro"/>
                  <a:ea typeface="TT Commons Pro"/>
                  <a:cs typeface="TT Commons Pro"/>
                  <a:sym typeface="TT Commons Pro"/>
                </a:rPr>
                <a:t>Raising awareness in local communities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67603" y="-139758"/>
            <a:ext cx="8382219" cy="10566515"/>
            <a:chOff x="0" y="0"/>
            <a:chExt cx="1298625" cy="16370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98625" cy="1637030"/>
            </a:xfrm>
            <a:custGeom>
              <a:avLst/>
              <a:gdLst/>
              <a:ahLst/>
              <a:cxnLst/>
              <a:rect r="r" b="b" t="t" l="l"/>
              <a:pathLst>
                <a:path h="1637030" w="1298625">
                  <a:moveTo>
                    <a:pt x="0" y="0"/>
                  </a:moveTo>
                  <a:lnTo>
                    <a:pt x="1298625" y="0"/>
                  </a:lnTo>
                  <a:lnTo>
                    <a:pt x="1298625" y="1637030"/>
                  </a:lnTo>
                  <a:lnTo>
                    <a:pt x="0" y="1637030"/>
                  </a:lnTo>
                  <a:close/>
                </a:path>
              </a:pathLst>
            </a:custGeom>
            <a:blipFill>
              <a:blip r:embed="rId2"/>
              <a:stretch>
                <a:fillRect l="0" t="-49" r="0" b="-4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true" rot="-6767724">
            <a:off x="9261563" y="8159009"/>
            <a:ext cx="11507474" cy="3603079"/>
          </a:xfrm>
          <a:custGeom>
            <a:avLst/>
            <a:gdLst/>
            <a:ahLst/>
            <a:cxnLst/>
            <a:rect r="r" b="b" t="t" l="l"/>
            <a:pathLst>
              <a:path h="3603079" w="11507474">
                <a:moveTo>
                  <a:pt x="11507474" y="3603079"/>
                </a:moveTo>
                <a:lnTo>
                  <a:pt x="0" y="3603079"/>
                </a:lnTo>
                <a:lnTo>
                  <a:pt x="0" y="0"/>
                </a:lnTo>
                <a:lnTo>
                  <a:pt x="11507474" y="0"/>
                </a:lnTo>
                <a:lnTo>
                  <a:pt x="11507474" y="360307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3773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6767724">
            <a:off x="5925643" y="483955"/>
            <a:ext cx="11507474" cy="3913087"/>
          </a:xfrm>
          <a:custGeom>
            <a:avLst/>
            <a:gdLst/>
            <a:ahLst/>
            <a:cxnLst/>
            <a:rect r="r" b="b" t="t" l="l"/>
            <a:pathLst>
              <a:path h="3913087" w="11507474">
                <a:moveTo>
                  <a:pt x="0" y="3913087"/>
                </a:moveTo>
                <a:lnTo>
                  <a:pt x="11507474" y="3913087"/>
                </a:lnTo>
                <a:lnTo>
                  <a:pt x="11507474" y="0"/>
                </a:lnTo>
                <a:lnTo>
                  <a:pt x="0" y="0"/>
                </a:lnTo>
                <a:lnTo>
                  <a:pt x="0" y="39130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2682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6668317">
            <a:off x="8401421" y="7871173"/>
            <a:ext cx="11507474" cy="4962598"/>
          </a:xfrm>
          <a:custGeom>
            <a:avLst/>
            <a:gdLst/>
            <a:ahLst/>
            <a:cxnLst/>
            <a:rect r="r" b="b" t="t" l="l"/>
            <a:pathLst>
              <a:path h="4962598" w="11507474">
                <a:moveTo>
                  <a:pt x="11507474" y="4962598"/>
                </a:moveTo>
                <a:lnTo>
                  <a:pt x="0" y="4962598"/>
                </a:lnTo>
                <a:lnTo>
                  <a:pt x="0" y="0"/>
                </a:lnTo>
                <a:lnTo>
                  <a:pt x="11507474" y="0"/>
                </a:lnTo>
                <a:lnTo>
                  <a:pt x="11507474" y="496259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6668317">
            <a:off x="5428892" y="201920"/>
            <a:ext cx="11507474" cy="4962598"/>
          </a:xfrm>
          <a:custGeom>
            <a:avLst/>
            <a:gdLst/>
            <a:ahLst/>
            <a:cxnLst/>
            <a:rect r="r" b="b" t="t" l="l"/>
            <a:pathLst>
              <a:path h="4962598" w="11507474">
                <a:moveTo>
                  <a:pt x="0" y="4962598"/>
                </a:moveTo>
                <a:lnTo>
                  <a:pt x="11507474" y="4962598"/>
                </a:lnTo>
                <a:lnTo>
                  <a:pt x="11507474" y="0"/>
                </a:lnTo>
                <a:lnTo>
                  <a:pt x="0" y="0"/>
                </a:lnTo>
                <a:lnTo>
                  <a:pt x="0" y="496259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821143" y="6470282"/>
            <a:ext cx="4036671" cy="3983210"/>
            <a:chOff x="0" y="0"/>
            <a:chExt cx="1063156" cy="104907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3156" cy="1049076"/>
            </a:xfrm>
            <a:custGeom>
              <a:avLst/>
              <a:gdLst/>
              <a:ahLst/>
              <a:cxnLst/>
              <a:rect r="r" b="b" t="t" l="l"/>
              <a:pathLst>
                <a:path h="1049076" w="1063156">
                  <a:moveTo>
                    <a:pt x="0" y="0"/>
                  </a:moveTo>
                  <a:lnTo>
                    <a:pt x="1063156" y="0"/>
                  </a:lnTo>
                  <a:lnTo>
                    <a:pt x="1063156" y="1049076"/>
                  </a:lnTo>
                  <a:lnTo>
                    <a:pt x="0" y="1049076"/>
                  </a:lnTo>
                  <a:close/>
                </a:path>
              </a:pathLst>
            </a:custGeom>
            <a:solidFill>
              <a:srgbClr val="F0EAE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063156" cy="1096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13680" y="4372450"/>
            <a:ext cx="2225077" cy="2225077"/>
            <a:chOff x="0" y="0"/>
            <a:chExt cx="2966769" cy="2966769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2966769" cy="2966769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42290" y="142290"/>
              <a:ext cx="2682190" cy="26821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4446111" y="4372450"/>
            <a:ext cx="2225077" cy="2225077"/>
            <a:chOff x="0" y="0"/>
            <a:chExt cx="2966769" cy="2966769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2966769" cy="2966769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42290" y="142290"/>
              <a:ext cx="2682190" cy="268219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7578541" y="4372450"/>
            <a:ext cx="2225077" cy="2225077"/>
            <a:chOff x="0" y="0"/>
            <a:chExt cx="2966769" cy="296676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2966769" cy="2966769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142290" y="142290"/>
              <a:ext cx="2682190" cy="268219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2" id="32"/>
          <p:cNvGrpSpPr/>
          <p:nvPr/>
        </p:nvGrpSpPr>
        <p:grpSpPr>
          <a:xfrm rot="0">
            <a:off x="10710972" y="4372450"/>
            <a:ext cx="2225077" cy="2225077"/>
            <a:chOff x="0" y="0"/>
            <a:chExt cx="2966769" cy="2966769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0"/>
              <a:ext cx="2966769" cy="2966769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142290" y="142290"/>
              <a:ext cx="2682190" cy="268219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39" id="39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800907" y="4570269"/>
            <a:ext cx="1298107" cy="1505444"/>
          </a:xfrm>
          <a:custGeom>
            <a:avLst/>
            <a:gdLst/>
            <a:ahLst/>
            <a:cxnLst/>
            <a:rect r="r" b="b" t="t" l="l"/>
            <a:pathLst>
              <a:path h="1505444" w="1298107">
                <a:moveTo>
                  <a:pt x="0" y="0"/>
                </a:moveTo>
                <a:lnTo>
                  <a:pt x="1298107" y="0"/>
                </a:lnTo>
                <a:lnTo>
                  <a:pt x="1298107" y="1505444"/>
                </a:lnTo>
                <a:lnTo>
                  <a:pt x="0" y="15054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3891366" y="4690514"/>
            <a:ext cx="3151559" cy="1198295"/>
          </a:xfrm>
          <a:custGeom>
            <a:avLst/>
            <a:gdLst/>
            <a:ahLst/>
            <a:cxnLst/>
            <a:rect r="r" b="b" t="t" l="l"/>
            <a:pathLst>
              <a:path h="1198295" w="3151559">
                <a:moveTo>
                  <a:pt x="0" y="0"/>
                </a:moveTo>
                <a:lnTo>
                  <a:pt x="3151558" y="0"/>
                </a:lnTo>
                <a:lnTo>
                  <a:pt x="3151558" y="1198294"/>
                </a:lnTo>
                <a:lnTo>
                  <a:pt x="0" y="1198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8178084" y="4902588"/>
            <a:ext cx="1031707" cy="1071388"/>
          </a:xfrm>
          <a:custGeom>
            <a:avLst/>
            <a:gdLst/>
            <a:ahLst/>
            <a:cxnLst/>
            <a:rect r="r" b="b" t="t" l="l"/>
            <a:pathLst>
              <a:path h="1071388" w="1031707">
                <a:moveTo>
                  <a:pt x="0" y="0"/>
                </a:moveTo>
                <a:lnTo>
                  <a:pt x="1031706" y="0"/>
                </a:lnTo>
                <a:lnTo>
                  <a:pt x="1031706" y="1071388"/>
                </a:lnTo>
                <a:lnTo>
                  <a:pt x="0" y="1071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1211139" y="4887261"/>
            <a:ext cx="1221539" cy="1150150"/>
          </a:xfrm>
          <a:custGeom>
            <a:avLst/>
            <a:gdLst/>
            <a:ahLst/>
            <a:cxnLst/>
            <a:rect r="r" b="b" t="t" l="l"/>
            <a:pathLst>
              <a:path h="1150150" w="1221539">
                <a:moveTo>
                  <a:pt x="0" y="0"/>
                </a:moveTo>
                <a:lnTo>
                  <a:pt x="1221539" y="0"/>
                </a:lnTo>
                <a:lnTo>
                  <a:pt x="1221539" y="1150151"/>
                </a:lnTo>
                <a:lnTo>
                  <a:pt x="0" y="1150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028700" y="1179963"/>
            <a:ext cx="6794023" cy="142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63"/>
              </a:lnSpc>
            </a:pPr>
            <a:r>
              <a:rPr lang="en-US" b="true" sz="5691" spc="-85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Piraeus: A Mediterranean Gateway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13680" y="8168529"/>
            <a:ext cx="2225077" cy="70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6"/>
              </a:lnSpc>
              <a:spcBef>
                <a:spcPct val="0"/>
              </a:spcBef>
            </a:pPr>
            <a:r>
              <a:rPr lang="en-US" sz="1362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Major hub for international shipping and commerce in the Eastern Mediterranean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28700" y="6939312"/>
            <a:ext cx="2795038" cy="422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7"/>
              </a:lnSpc>
              <a:spcBef>
                <a:spcPct val="0"/>
              </a:spcBef>
            </a:pPr>
            <a:r>
              <a:rPr lang="en-US" b="true" sz="24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Largest Greek Port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446111" y="8168529"/>
            <a:ext cx="2225077" cy="70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6"/>
              </a:lnSpc>
              <a:spcBef>
                <a:spcPct val="0"/>
              </a:spcBef>
            </a:pPr>
            <a:r>
              <a:rPr lang="en-US" sz="1362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Connecting mainland Greece to hundreds of islands across the Aegean Sea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161130" y="6939312"/>
            <a:ext cx="2795038" cy="86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7"/>
              </a:lnSpc>
              <a:spcBef>
                <a:spcPct val="0"/>
              </a:spcBef>
            </a:pPr>
            <a:r>
              <a:rPr lang="en-US" b="true" sz="24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Ferry Transportation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578541" y="8168529"/>
            <a:ext cx="2225077" cy="70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6"/>
              </a:lnSpc>
              <a:spcBef>
                <a:spcPct val="0"/>
              </a:spcBef>
            </a:pPr>
            <a:r>
              <a:rPr lang="en-US" sz="1362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Integrated metro and rail links reducing urban congestion and emissions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293561" y="6939312"/>
            <a:ext cx="2795038" cy="86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7"/>
              </a:lnSpc>
              <a:spcBef>
                <a:spcPct val="0"/>
              </a:spcBef>
            </a:pPr>
            <a:r>
              <a:rPr lang="en-US" b="true" sz="24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Metro Connections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710972" y="8168529"/>
            <a:ext cx="2225077" cy="70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6"/>
              </a:lnSpc>
              <a:spcBef>
                <a:spcPct val="0"/>
              </a:spcBef>
            </a:pPr>
            <a:r>
              <a:rPr lang="en-US" sz="1362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Port modernization with green infrastructure and waterfront regeneration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0425991" y="6939312"/>
            <a:ext cx="2795038" cy="86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7"/>
              </a:lnSpc>
              <a:spcBef>
                <a:spcPct val="0"/>
              </a:spcBef>
            </a:pPr>
            <a:r>
              <a:rPr lang="en-US" b="true" sz="24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Sustainable Urban Projects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14320" y="-3989032"/>
            <a:ext cx="14488515" cy="17020281"/>
          </a:xfrm>
          <a:custGeom>
            <a:avLst/>
            <a:gdLst/>
            <a:ahLst/>
            <a:cxnLst/>
            <a:rect r="r" b="b" t="t" l="l"/>
            <a:pathLst>
              <a:path h="17020281" w="14488515">
                <a:moveTo>
                  <a:pt x="0" y="0"/>
                </a:moveTo>
                <a:lnTo>
                  <a:pt x="14488515" y="0"/>
                </a:lnTo>
                <a:lnTo>
                  <a:pt x="14488515" y="17020281"/>
                </a:lnTo>
                <a:lnTo>
                  <a:pt x="0" y="17020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2870787"/>
            <a:ext cx="4917707" cy="3742044"/>
            <a:chOff x="0" y="0"/>
            <a:chExt cx="761881" cy="5797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3"/>
              <a:stretch>
                <a:fillRect l="-61" t="0" r="-6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685147" y="2870787"/>
            <a:ext cx="4917707" cy="3742044"/>
            <a:chOff x="0" y="0"/>
            <a:chExt cx="761881" cy="5797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4"/>
              <a:stretch>
                <a:fillRect l="-61" t="0" r="-6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341593" y="2870787"/>
            <a:ext cx="4917707" cy="3742044"/>
            <a:chOff x="0" y="0"/>
            <a:chExt cx="761881" cy="5797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1881" cy="579740"/>
            </a:xfrm>
            <a:custGeom>
              <a:avLst/>
              <a:gdLst/>
              <a:ahLst/>
              <a:cxnLst/>
              <a:rect r="r" b="b" t="t" l="l"/>
              <a:pathLst>
                <a:path h="579740" w="761881">
                  <a:moveTo>
                    <a:pt x="51952" y="0"/>
                  </a:moveTo>
                  <a:lnTo>
                    <a:pt x="709930" y="0"/>
                  </a:lnTo>
                  <a:cubicBezTo>
                    <a:pt x="723708" y="0"/>
                    <a:pt x="736922" y="5473"/>
                    <a:pt x="746665" y="15216"/>
                  </a:cubicBezTo>
                  <a:cubicBezTo>
                    <a:pt x="756408" y="24959"/>
                    <a:pt x="761881" y="38173"/>
                    <a:pt x="761881" y="51952"/>
                  </a:cubicBezTo>
                  <a:lnTo>
                    <a:pt x="761881" y="527789"/>
                  </a:lnTo>
                  <a:cubicBezTo>
                    <a:pt x="761881" y="541567"/>
                    <a:pt x="756408" y="554781"/>
                    <a:pt x="746665" y="564524"/>
                  </a:cubicBezTo>
                  <a:cubicBezTo>
                    <a:pt x="736922" y="574267"/>
                    <a:pt x="723708" y="579740"/>
                    <a:pt x="709930" y="579740"/>
                  </a:cubicBezTo>
                  <a:lnTo>
                    <a:pt x="51952" y="579740"/>
                  </a:lnTo>
                  <a:cubicBezTo>
                    <a:pt x="38173" y="579740"/>
                    <a:pt x="24959" y="574267"/>
                    <a:pt x="15216" y="564524"/>
                  </a:cubicBezTo>
                  <a:cubicBezTo>
                    <a:pt x="5473" y="554781"/>
                    <a:pt x="0" y="541567"/>
                    <a:pt x="0" y="527789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blipFill>
              <a:blip r:embed="rId5"/>
              <a:stretch>
                <a:fillRect l="-61" t="0" r="-61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6612830"/>
            <a:ext cx="4917707" cy="2645470"/>
            <a:chOff x="0" y="0"/>
            <a:chExt cx="1295198" cy="6967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685147" y="6612830"/>
            <a:ext cx="4917707" cy="2645470"/>
            <a:chOff x="0" y="0"/>
            <a:chExt cx="1295198" cy="6967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41593" y="6612830"/>
            <a:ext cx="4917707" cy="2645470"/>
            <a:chOff x="0" y="0"/>
            <a:chExt cx="1295198" cy="69674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95198" cy="696749"/>
            </a:xfrm>
            <a:custGeom>
              <a:avLst/>
              <a:gdLst/>
              <a:ahLst/>
              <a:cxnLst/>
              <a:rect r="r" b="b" t="t" l="l"/>
              <a:pathLst>
                <a:path h="696749" w="1295198">
                  <a:moveTo>
                    <a:pt x="51952" y="0"/>
                  </a:moveTo>
                  <a:lnTo>
                    <a:pt x="1243247" y="0"/>
                  </a:lnTo>
                  <a:cubicBezTo>
                    <a:pt x="1257025" y="0"/>
                    <a:pt x="1270239" y="5473"/>
                    <a:pt x="1279982" y="15216"/>
                  </a:cubicBezTo>
                  <a:cubicBezTo>
                    <a:pt x="1289725" y="24959"/>
                    <a:pt x="1295198" y="38173"/>
                    <a:pt x="1295198" y="51952"/>
                  </a:cubicBezTo>
                  <a:lnTo>
                    <a:pt x="1295198" y="644797"/>
                  </a:lnTo>
                  <a:cubicBezTo>
                    <a:pt x="1295198" y="658576"/>
                    <a:pt x="1289725" y="671790"/>
                    <a:pt x="1279982" y="681533"/>
                  </a:cubicBezTo>
                  <a:cubicBezTo>
                    <a:pt x="1270239" y="691276"/>
                    <a:pt x="1257025" y="696749"/>
                    <a:pt x="1243247" y="696749"/>
                  </a:cubicBezTo>
                  <a:lnTo>
                    <a:pt x="51952" y="696749"/>
                  </a:lnTo>
                  <a:cubicBezTo>
                    <a:pt x="38173" y="696749"/>
                    <a:pt x="24959" y="691276"/>
                    <a:pt x="15216" y="681533"/>
                  </a:cubicBezTo>
                  <a:cubicBezTo>
                    <a:pt x="5473" y="671790"/>
                    <a:pt x="0" y="658576"/>
                    <a:pt x="0" y="644797"/>
                  </a:cubicBezTo>
                  <a:lnTo>
                    <a:pt x="0" y="51952"/>
                  </a:lnTo>
                  <a:cubicBezTo>
                    <a:pt x="0" y="38173"/>
                    <a:pt x="5473" y="24959"/>
                    <a:pt x="15216" y="15216"/>
                  </a:cubicBezTo>
                  <a:cubicBezTo>
                    <a:pt x="24959" y="5473"/>
                    <a:pt x="38173" y="0"/>
                    <a:pt x="51952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w="19050" cap="rnd">
              <a:solidFill>
                <a:srgbClr val="01223A">
                  <a:alpha val="24706"/>
                </a:srgbClr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295198" cy="744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056537" y="5951244"/>
            <a:ext cx="862033" cy="86203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712984" y="5951244"/>
            <a:ext cx="862033" cy="862033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369430" y="5951244"/>
            <a:ext cx="862033" cy="86203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1223A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3244609" y="6070421"/>
            <a:ext cx="483682" cy="606498"/>
          </a:xfrm>
          <a:custGeom>
            <a:avLst/>
            <a:gdLst/>
            <a:ahLst/>
            <a:cxnLst/>
            <a:rect r="r" b="b" t="t" l="l"/>
            <a:pathLst>
              <a:path h="606498" w="483682">
                <a:moveTo>
                  <a:pt x="0" y="0"/>
                </a:moveTo>
                <a:lnTo>
                  <a:pt x="483682" y="0"/>
                </a:lnTo>
                <a:lnTo>
                  <a:pt x="483682" y="606498"/>
                </a:lnTo>
                <a:lnTo>
                  <a:pt x="0" y="606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863323" y="6079703"/>
            <a:ext cx="517749" cy="512572"/>
          </a:xfrm>
          <a:custGeom>
            <a:avLst/>
            <a:gdLst/>
            <a:ahLst/>
            <a:cxnLst/>
            <a:rect r="r" b="b" t="t" l="l"/>
            <a:pathLst>
              <a:path h="512572" w="517749">
                <a:moveTo>
                  <a:pt x="0" y="0"/>
                </a:moveTo>
                <a:lnTo>
                  <a:pt x="517749" y="0"/>
                </a:lnTo>
                <a:lnTo>
                  <a:pt x="517749" y="512571"/>
                </a:lnTo>
                <a:lnTo>
                  <a:pt x="0" y="5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532304" y="6117895"/>
            <a:ext cx="536255" cy="528627"/>
          </a:xfrm>
          <a:custGeom>
            <a:avLst/>
            <a:gdLst/>
            <a:ahLst/>
            <a:cxnLst/>
            <a:rect r="r" b="b" t="t" l="l"/>
            <a:pathLst>
              <a:path h="528627" w="536255">
                <a:moveTo>
                  <a:pt x="0" y="0"/>
                </a:moveTo>
                <a:lnTo>
                  <a:pt x="536255" y="0"/>
                </a:lnTo>
                <a:lnTo>
                  <a:pt x="536255" y="528627"/>
                </a:lnTo>
                <a:lnTo>
                  <a:pt x="0" y="528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1160913"/>
            <a:ext cx="9545536" cy="633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b="true" sz="4853" spc="-72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What Do the Cities Have in Common?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27837" y="8011916"/>
            <a:ext cx="3919433" cy="54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Both Gdynia and Piraeus are key European maritime hubs driving global commerce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35375" y="7046489"/>
            <a:ext cx="2904356" cy="64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90"/>
              </a:lnSpc>
            </a:pPr>
            <a:r>
              <a:rPr lang="en-US" b="true" sz="2285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Major Ports &amp; International Trade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425878" y="8011916"/>
            <a:ext cx="3436244" cy="54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Coastal tourism growth brings shared ecological pressures to both port cities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425878" y="7046489"/>
            <a:ext cx="3436244" cy="64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90"/>
              </a:lnSpc>
            </a:pPr>
            <a:r>
              <a:rPr lang="en-US" b="true" sz="2285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Tourism &amp; Environmental Challenges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082325" y="8011916"/>
            <a:ext cx="3436244" cy="54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0"/>
              </a:lnSpc>
              <a:spcBef>
                <a:spcPct val="0"/>
              </a:spcBef>
            </a:pPr>
            <a:r>
              <a:rPr lang="en-US" sz="1621">
                <a:solidFill>
                  <a:srgbClr val="01223A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Green mobility plans and eco-urban projects unite both cities' future visions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082325" y="7046489"/>
            <a:ext cx="3436244" cy="64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90"/>
              </a:lnSpc>
            </a:pPr>
            <a:r>
              <a:rPr lang="en-US" b="true" sz="2285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Sustainable Development &amp; Public Transport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568985"/>
            <a:ext cx="3888364" cy="4330865"/>
            <a:chOff x="0" y="0"/>
            <a:chExt cx="602409" cy="6709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2409" cy="670964"/>
            </a:xfrm>
            <a:custGeom>
              <a:avLst/>
              <a:gdLst/>
              <a:ahLst/>
              <a:cxnLst/>
              <a:rect r="r" b="b" t="t" l="l"/>
              <a:pathLst>
                <a:path h="670964" w="602409">
                  <a:moveTo>
                    <a:pt x="65705" y="0"/>
                  </a:moveTo>
                  <a:lnTo>
                    <a:pt x="536705" y="0"/>
                  </a:lnTo>
                  <a:cubicBezTo>
                    <a:pt x="554131" y="0"/>
                    <a:pt x="570843" y="6922"/>
                    <a:pt x="583165" y="19244"/>
                  </a:cubicBezTo>
                  <a:cubicBezTo>
                    <a:pt x="595487" y="31566"/>
                    <a:pt x="602409" y="48279"/>
                    <a:pt x="602409" y="65705"/>
                  </a:cubicBezTo>
                  <a:lnTo>
                    <a:pt x="602409" y="605260"/>
                  </a:lnTo>
                  <a:cubicBezTo>
                    <a:pt x="602409" y="622686"/>
                    <a:pt x="595487" y="639398"/>
                    <a:pt x="583165" y="651720"/>
                  </a:cubicBezTo>
                  <a:cubicBezTo>
                    <a:pt x="570843" y="664042"/>
                    <a:pt x="554131" y="670964"/>
                    <a:pt x="536705" y="670964"/>
                  </a:cubicBezTo>
                  <a:lnTo>
                    <a:pt x="65705" y="670964"/>
                  </a:lnTo>
                  <a:cubicBezTo>
                    <a:pt x="48279" y="670964"/>
                    <a:pt x="31566" y="664042"/>
                    <a:pt x="19244" y="651720"/>
                  </a:cubicBezTo>
                  <a:cubicBezTo>
                    <a:pt x="6922" y="639398"/>
                    <a:pt x="0" y="622686"/>
                    <a:pt x="0" y="605260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blipFill>
              <a:blip r:embed="rId2"/>
              <a:stretch>
                <a:fillRect l="-22697" t="0" r="-4455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142779" y="3568985"/>
            <a:ext cx="3888364" cy="4330865"/>
            <a:chOff x="0" y="0"/>
            <a:chExt cx="602409" cy="6709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2409" cy="670964"/>
            </a:xfrm>
            <a:custGeom>
              <a:avLst/>
              <a:gdLst/>
              <a:ahLst/>
              <a:cxnLst/>
              <a:rect r="r" b="b" t="t" l="l"/>
              <a:pathLst>
                <a:path h="670964" w="602409">
                  <a:moveTo>
                    <a:pt x="65705" y="0"/>
                  </a:moveTo>
                  <a:lnTo>
                    <a:pt x="536705" y="0"/>
                  </a:lnTo>
                  <a:cubicBezTo>
                    <a:pt x="554131" y="0"/>
                    <a:pt x="570843" y="6922"/>
                    <a:pt x="583165" y="19244"/>
                  </a:cubicBezTo>
                  <a:cubicBezTo>
                    <a:pt x="595487" y="31566"/>
                    <a:pt x="602409" y="48279"/>
                    <a:pt x="602409" y="65705"/>
                  </a:cubicBezTo>
                  <a:lnTo>
                    <a:pt x="602409" y="605260"/>
                  </a:lnTo>
                  <a:cubicBezTo>
                    <a:pt x="602409" y="622686"/>
                    <a:pt x="595487" y="639398"/>
                    <a:pt x="583165" y="651720"/>
                  </a:cubicBezTo>
                  <a:cubicBezTo>
                    <a:pt x="570843" y="664042"/>
                    <a:pt x="554131" y="670964"/>
                    <a:pt x="536705" y="670964"/>
                  </a:cubicBezTo>
                  <a:lnTo>
                    <a:pt x="65705" y="670964"/>
                  </a:lnTo>
                  <a:cubicBezTo>
                    <a:pt x="48279" y="670964"/>
                    <a:pt x="31566" y="664042"/>
                    <a:pt x="19244" y="651720"/>
                  </a:cubicBezTo>
                  <a:cubicBezTo>
                    <a:pt x="6922" y="639398"/>
                    <a:pt x="0" y="622686"/>
                    <a:pt x="0" y="605260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blipFill>
              <a:blip r:embed="rId3"/>
              <a:stretch>
                <a:fillRect l="-45335" t="0" r="-52015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56857" y="3568985"/>
            <a:ext cx="3888364" cy="4330865"/>
            <a:chOff x="0" y="0"/>
            <a:chExt cx="602409" cy="6709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2409" cy="670964"/>
            </a:xfrm>
            <a:custGeom>
              <a:avLst/>
              <a:gdLst/>
              <a:ahLst/>
              <a:cxnLst/>
              <a:rect r="r" b="b" t="t" l="l"/>
              <a:pathLst>
                <a:path h="670964" w="602409">
                  <a:moveTo>
                    <a:pt x="65705" y="0"/>
                  </a:moveTo>
                  <a:lnTo>
                    <a:pt x="536705" y="0"/>
                  </a:lnTo>
                  <a:cubicBezTo>
                    <a:pt x="554131" y="0"/>
                    <a:pt x="570843" y="6922"/>
                    <a:pt x="583165" y="19244"/>
                  </a:cubicBezTo>
                  <a:cubicBezTo>
                    <a:pt x="595487" y="31566"/>
                    <a:pt x="602409" y="48279"/>
                    <a:pt x="602409" y="65705"/>
                  </a:cubicBezTo>
                  <a:lnTo>
                    <a:pt x="602409" y="605260"/>
                  </a:lnTo>
                  <a:cubicBezTo>
                    <a:pt x="602409" y="622686"/>
                    <a:pt x="595487" y="639398"/>
                    <a:pt x="583165" y="651720"/>
                  </a:cubicBezTo>
                  <a:cubicBezTo>
                    <a:pt x="570843" y="664042"/>
                    <a:pt x="554131" y="670964"/>
                    <a:pt x="536705" y="670964"/>
                  </a:cubicBezTo>
                  <a:lnTo>
                    <a:pt x="65705" y="670964"/>
                  </a:lnTo>
                  <a:cubicBezTo>
                    <a:pt x="48279" y="670964"/>
                    <a:pt x="31566" y="664042"/>
                    <a:pt x="19244" y="651720"/>
                  </a:cubicBezTo>
                  <a:cubicBezTo>
                    <a:pt x="6922" y="639398"/>
                    <a:pt x="0" y="622686"/>
                    <a:pt x="0" y="605260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9373" r="-60557" b="-937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370936" y="3568985"/>
            <a:ext cx="3888364" cy="4330865"/>
            <a:chOff x="0" y="0"/>
            <a:chExt cx="602409" cy="67096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02409" cy="670964"/>
            </a:xfrm>
            <a:custGeom>
              <a:avLst/>
              <a:gdLst/>
              <a:ahLst/>
              <a:cxnLst/>
              <a:rect r="r" b="b" t="t" l="l"/>
              <a:pathLst>
                <a:path h="670964" w="602409">
                  <a:moveTo>
                    <a:pt x="65705" y="0"/>
                  </a:moveTo>
                  <a:lnTo>
                    <a:pt x="536705" y="0"/>
                  </a:lnTo>
                  <a:cubicBezTo>
                    <a:pt x="554131" y="0"/>
                    <a:pt x="570843" y="6922"/>
                    <a:pt x="583165" y="19244"/>
                  </a:cubicBezTo>
                  <a:cubicBezTo>
                    <a:pt x="595487" y="31566"/>
                    <a:pt x="602409" y="48279"/>
                    <a:pt x="602409" y="65705"/>
                  </a:cubicBezTo>
                  <a:lnTo>
                    <a:pt x="602409" y="605260"/>
                  </a:lnTo>
                  <a:cubicBezTo>
                    <a:pt x="602409" y="622686"/>
                    <a:pt x="595487" y="639398"/>
                    <a:pt x="583165" y="651720"/>
                  </a:cubicBezTo>
                  <a:cubicBezTo>
                    <a:pt x="570843" y="664042"/>
                    <a:pt x="554131" y="670964"/>
                    <a:pt x="536705" y="670964"/>
                  </a:cubicBezTo>
                  <a:lnTo>
                    <a:pt x="65705" y="670964"/>
                  </a:lnTo>
                  <a:cubicBezTo>
                    <a:pt x="48279" y="670964"/>
                    <a:pt x="31566" y="664042"/>
                    <a:pt x="19244" y="651720"/>
                  </a:cubicBezTo>
                  <a:cubicBezTo>
                    <a:pt x="6922" y="639398"/>
                    <a:pt x="0" y="622686"/>
                    <a:pt x="0" y="605260"/>
                  </a:cubicBezTo>
                  <a:lnTo>
                    <a:pt x="0" y="65705"/>
                  </a:lnTo>
                  <a:cubicBezTo>
                    <a:pt x="0" y="48279"/>
                    <a:pt x="6922" y="31566"/>
                    <a:pt x="19244" y="19244"/>
                  </a:cubicBezTo>
                  <a:cubicBezTo>
                    <a:pt x="31566" y="6922"/>
                    <a:pt x="48279" y="0"/>
                    <a:pt x="65705" y="0"/>
                  </a:cubicBezTo>
                  <a:close/>
                </a:path>
              </a:pathLst>
            </a:custGeom>
            <a:blipFill>
              <a:blip r:embed="rId5"/>
              <a:stretch>
                <a:fillRect l="-30193" t="0" r="-30193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766450" y="7693418"/>
            <a:ext cx="412863" cy="41286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5DAAA9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880529" y="7693418"/>
            <a:ext cx="412863" cy="412863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5DAAA9"/>
            </a:soli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false" rot="-759847">
            <a:off x="13989678" y="8023506"/>
            <a:ext cx="6377239" cy="2750185"/>
          </a:xfrm>
          <a:custGeom>
            <a:avLst/>
            <a:gdLst/>
            <a:ahLst/>
            <a:cxnLst/>
            <a:rect r="r" b="b" t="t" l="l"/>
            <a:pathLst>
              <a:path h="2750185" w="6377239">
                <a:moveTo>
                  <a:pt x="6377239" y="0"/>
                </a:moveTo>
                <a:lnTo>
                  <a:pt x="0" y="0"/>
                </a:lnTo>
                <a:lnTo>
                  <a:pt x="0" y="2750185"/>
                </a:lnTo>
                <a:lnTo>
                  <a:pt x="6377239" y="2750185"/>
                </a:lnTo>
                <a:lnTo>
                  <a:pt x="6377239" y="0"/>
                </a:lnTo>
                <a:close/>
              </a:path>
            </a:pathLst>
          </a:custGeom>
          <a:blipFill>
            <a:blip r:embed="rId6">
              <a:alphaModFix amt="6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756852" y="1374048"/>
            <a:ext cx="2497745" cy="579496"/>
          </a:xfrm>
          <a:custGeom>
            <a:avLst/>
            <a:gdLst/>
            <a:ahLst/>
            <a:cxnLst/>
            <a:rect r="r" b="b" t="t" l="l"/>
            <a:pathLst>
              <a:path h="579496" w="2497745">
                <a:moveTo>
                  <a:pt x="0" y="0"/>
                </a:moveTo>
                <a:lnTo>
                  <a:pt x="2497744" y="0"/>
                </a:lnTo>
                <a:lnTo>
                  <a:pt x="2497744" y="579497"/>
                </a:lnTo>
                <a:lnTo>
                  <a:pt x="0" y="579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135885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0994608" y="7693418"/>
            <a:ext cx="412863" cy="41286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5DAAA9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5108686" y="7693418"/>
            <a:ext cx="412863" cy="412863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5DAAA9"/>
            </a:soli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254760" y="8281819"/>
            <a:ext cx="3436244" cy="83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22"/>
              </a:lnSpc>
              <a:spcBef>
                <a:spcPct val="0"/>
              </a:spcBef>
            </a:pPr>
            <a:r>
              <a:rPr lang="en-US" b="true" sz="2373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Gdynia: Electric trolleybuses &amp; buses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68839" y="8281819"/>
            <a:ext cx="3436244" cy="83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22"/>
              </a:lnSpc>
              <a:spcBef>
                <a:spcPct val="0"/>
              </a:spcBef>
            </a:pPr>
            <a:r>
              <a:rPr lang="en-US" b="true" sz="2373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Gdynia: Green mobility &amp; low-emission 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482918" y="8281819"/>
            <a:ext cx="3436244" cy="83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22"/>
              </a:lnSpc>
              <a:spcBef>
                <a:spcPct val="0"/>
              </a:spcBef>
            </a:pPr>
            <a:r>
              <a:rPr lang="en-US" b="true" sz="2373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Piraeus: Metro system &amp; public transport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96996" y="8281819"/>
            <a:ext cx="3436244" cy="83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22"/>
              </a:lnSpc>
              <a:spcBef>
                <a:spcPct val="0"/>
              </a:spcBef>
            </a:pPr>
            <a:r>
              <a:rPr lang="en-US" b="true" sz="2373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Piraeus: Sustainable urban transport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1227588"/>
            <a:ext cx="9091110" cy="1043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</a:pPr>
            <a:r>
              <a:rPr lang="en-US" b="true" sz="8000" spc="-120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Sustainable Mobility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A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73924">
            <a:off x="-1892815" y="9531968"/>
            <a:ext cx="10742011" cy="4404224"/>
          </a:xfrm>
          <a:custGeom>
            <a:avLst/>
            <a:gdLst/>
            <a:ahLst/>
            <a:cxnLst/>
            <a:rect r="r" b="b" t="t" l="l"/>
            <a:pathLst>
              <a:path h="4404224" w="10742011">
                <a:moveTo>
                  <a:pt x="0" y="0"/>
                </a:moveTo>
                <a:lnTo>
                  <a:pt x="10742011" y="0"/>
                </a:lnTo>
                <a:lnTo>
                  <a:pt x="10742011" y="4404225"/>
                </a:lnTo>
                <a:lnTo>
                  <a:pt x="0" y="4404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false" rot="-705335">
            <a:off x="11351504" y="8449494"/>
            <a:ext cx="10742011" cy="4404224"/>
          </a:xfrm>
          <a:custGeom>
            <a:avLst/>
            <a:gdLst/>
            <a:ahLst/>
            <a:cxnLst/>
            <a:rect r="r" b="b" t="t" l="l"/>
            <a:pathLst>
              <a:path h="4404224" w="10742011">
                <a:moveTo>
                  <a:pt x="10742011" y="0"/>
                </a:moveTo>
                <a:lnTo>
                  <a:pt x="0" y="0"/>
                </a:lnTo>
                <a:lnTo>
                  <a:pt x="0" y="4404225"/>
                </a:lnTo>
                <a:lnTo>
                  <a:pt x="10742011" y="4404225"/>
                </a:lnTo>
                <a:lnTo>
                  <a:pt x="10742011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506496" y="4600606"/>
            <a:ext cx="2480652" cy="2480652"/>
            <a:chOff x="0" y="0"/>
            <a:chExt cx="3307536" cy="330753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5771281" y="4600606"/>
            <a:ext cx="2480652" cy="2480652"/>
            <a:chOff x="0" y="0"/>
            <a:chExt cx="3307536" cy="330753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10036067" y="4600606"/>
            <a:ext cx="2480652" cy="2480652"/>
            <a:chOff x="0" y="0"/>
            <a:chExt cx="3307536" cy="3307536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14300852" y="4600606"/>
            <a:ext cx="2480652" cy="2480652"/>
            <a:chOff x="0" y="0"/>
            <a:chExt cx="3307536" cy="3307536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3307536" cy="3307536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158633" y="158633"/>
              <a:ext cx="2990270" cy="299027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19050" cap="sq">
                <a:solidFill>
                  <a:srgbClr val="01223A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50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AutoShape 32" id="32"/>
          <p:cNvSpPr/>
          <p:nvPr/>
        </p:nvSpPr>
        <p:spPr>
          <a:xfrm flipV="true">
            <a:off x="3987148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AutoShape 33" id="33"/>
          <p:cNvSpPr/>
          <p:nvPr/>
        </p:nvSpPr>
        <p:spPr>
          <a:xfrm flipV="true">
            <a:off x="8251933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AutoShape 34" id="34"/>
          <p:cNvSpPr/>
          <p:nvPr/>
        </p:nvSpPr>
        <p:spPr>
          <a:xfrm flipV="true">
            <a:off x="12516719" y="5859982"/>
            <a:ext cx="1784134" cy="0"/>
          </a:xfrm>
          <a:prstGeom prst="line">
            <a:avLst/>
          </a:prstGeom>
          <a:ln cap="flat" w="28575">
            <a:solidFill>
              <a:srgbClr val="5DAAA9"/>
            </a:solidFill>
            <a:prstDash val="sysDot"/>
            <a:headEnd type="none" len="sm" w="sm"/>
            <a:tailEnd type="oval" len="lg" w="lg"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2105106" y="5269387"/>
            <a:ext cx="1460415" cy="1225077"/>
          </a:xfrm>
          <a:custGeom>
            <a:avLst/>
            <a:gdLst/>
            <a:ahLst/>
            <a:cxnLst/>
            <a:rect r="r" b="b" t="t" l="l"/>
            <a:pathLst>
              <a:path h="1225077" w="1460415">
                <a:moveTo>
                  <a:pt x="0" y="0"/>
                </a:moveTo>
                <a:lnTo>
                  <a:pt x="1460415" y="0"/>
                </a:lnTo>
                <a:lnTo>
                  <a:pt x="1460415" y="1225077"/>
                </a:lnTo>
                <a:lnTo>
                  <a:pt x="0" y="12250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306029" y="5232392"/>
            <a:ext cx="1383792" cy="1045911"/>
          </a:xfrm>
          <a:custGeom>
            <a:avLst/>
            <a:gdLst/>
            <a:ahLst/>
            <a:cxnLst/>
            <a:rect r="r" b="b" t="t" l="l"/>
            <a:pathLst>
              <a:path h="1045911" w="1383792">
                <a:moveTo>
                  <a:pt x="0" y="0"/>
                </a:moveTo>
                <a:lnTo>
                  <a:pt x="1383792" y="0"/>
                </a:lnTo>
                <a:lnTo>
                  <a:pt x="1383792" y="1045911"/>
                </a:lnTo>
                <a:lnTo>
                  <a:pt x="0" y="1045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0766345" y="5178573"/>
            <a:ext cx="1020503" cy="1337993"/>
          </a:xfrm>
          <a:custGeom>
            <a:avLst/>
            <a:gdLst/>
            <a:ahLst/>
            <a:cxnLst/>
            <a:rect r="r" b="b" t="t" l="l"/>
            <a:pathLst>
              <a:path h="1337993" w="1020503">
                <a:moveTo>
                  <a:pt x="0" y="0"/>
                </a:moveTo>
                <a:lnTo>
                  <a:pt x="1020504" y="0"/>
                </a:lnTo>
                <a:lnTo>
                  <a:pt x="1020504" y="1337993"/>
                </a:lnTo>
                <a:lnTo>
                  <a:pt x="0" y="13379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902494" y="5100936"/>
            <a:ext cx="1288874" cy="1278604"/>
          </a:xfrm>
          <a:custGeom>
            <a:avLst/>
            <a:gdLst/>
            <a:ahLst/>
            <a:cxnLst/>
            <a:rect r="r" b="b" t="t" l="l"/>
            <a:pathLst>
              <a:path h="1278604" w="1288874">
                <a:moveTo>
                  <a:pt x="0" y="0"/>
                </a:moveTo>
                <a:lnTo>
                  <a:pt x="1288874" y="0"/>
                </a:lnTo>
                <a:lnTo>
                  <a:pt x="1288874" y="1278605"/>
                </a:lnTo>
                <a:lnTo>
                  <a:pt x="0" y="1278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028700" y="1218063"/>
            <a:ext cx="7724391" cy="1832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31"/>
              </a:lnSpc>
            </a:pPr>
            <a:r>
              <a:rPr lang="en-US" b="true" sz="7324" spc="-109">
                <a:solidFill>
                  <a:srgbClr val="01223A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Protecting the Sea and the Environment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28700" y="7334733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Marine Pollution Reduction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771281" y="7334733"/>
            <a:ext cx="2480652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Beach Cleaning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558271" y="7334733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Biodiversity Protection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823056" y="7334733"/>
            <a:ext cx="3436244" cy="49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b="true" sz="2798">
                <a:solidFill>
                  <a:srgbClr val="01223A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Green Urban Spaces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6" r="0" b="-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55069">
            <a:off x="13248810" y="7416907"/>
            <a:ext cx="4584735" cy="4114800"/>
          </a:xfrm>
          <a:custGeom>
            <a:avLst/>
            <a:gdLst/>
            <a:ahLst/>
            <a:cxnLst/>
            <a:rect r="r" b="b" t="t" l="l"/>
            <a:pathLst>
              <a:path h="4114800" w="4584735">
                <a:moveTo>
                  <a:pt x="0" y="0"/>
                </a:moveTo>
                <a:lnTo>
                  <a:pt x="4584736" y="0"/>
                </a:lnTo>
                <a:lnTo>
                  <a:pt x="4584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68670">
            <a:off x="-282945" y="7537919"/>
            <a:ext cx="4584735" cy="4114800"/>
          </a:xfrm>
          <a:custGeom>
            <a:avLst/>
            <a:gdLst/>
            <a:ahLst/>
            <a:cxnLst/>
            <a:rect r="r" b="b" t="t" l="l"/>
            <a:pathLst>
              <a:path h="4114800" w="4584735">
                <a:moveTo>
                  <a:pt x="4584736" y="0"/>
                </a:moveTo>
                <a:lnTo>
                  <a:pt x="0" y="0"/>
                </a:lnTo>
                <a:lnTo>
                  <a:pt x="0" y="4114800"/>
                </a:lnTo>
                <a:lnTo>
                  <a:pt x="4584736" y="4114800"/>
                </a:lnTo>
                <a:lnTo>
                  <a:pt x="4584736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514854">
            <a:off x="12342949" y="7542379"/>
            <a:ext cx="4584735" cy="4114800"/>
          </a:xfrm>
          <a:custGeom>
            <a:avLst/>
            <a:gdLst/>
            <a:ahLst/>
            <a:cxnLst/>
            <a:rect r="r" b="b" t="t" l="l"/>
            <a:pathLst>
              <a:path h="4114800" w="4584735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538743">
            <a:off x="-526882" y="7636538"/>
            <a:ext cx="4584735" cy="4114800"/>
          </a:xfrm>
          <a:custGeom>
            <a:avLst/>
            <a:gdLst/>
            <a:ahLst/>
            <a:cxnLst/>
            <a:rect r="r" b="b" t="t" l="l"/>
            <a:pathLst>
              <a:path h="4114800" w="4584735">
                <a:moveTo>
                  <a:pt x="4584736" y="0"/>
                </a:moveTo>
                <a:lnTo>
                  <a:pt x="0" y="0"/>
                </a:lnTo>
                <a:lnTo>
                  <a:pt x="0" y="4114800"/>
                </a:lnTo>
                <a:lnTo>
                  <a:pt x="4584736" y="4114800"/>
                </a:lnTo>
                <a:lnTo>
                  <a:pt x="4584736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5761">
            <a:off x="16544588" y="8427981"/>
            <a:ext cx="1636073" cy="2092652"/>
          </a:xfrm>
          <a:custGeom>
            <a:avLst/>
            <a:gdLst/>
            <a:ahLst/>
            <a:cxnLst/>
            <a:rect r="r" b="b" t="t" l="l"/>
            <a:pathLst>
              <a:path h="2092652" w="1636073">
                <a:moveTo>
                  <a:pt x="0" y="0"/>
                </a:moveTo>
                <a:lnTo>
                  <a:pt x="1636073" y="0"/>
                </a:lnTo>
                <a:lnTo>
                  <a:pt x="1636073" y="2092652"/>
                </a:lnTo>
                <a:lnTo>
                  <a:pt x="0" y="2092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71905">
            <a:off x="176225" y="8754464"/>
            <a:ext cx="1320963" cy="1689604"/>
          </a:xfrm>
          <a:custGeom>
            <a:avLst/>
            <a:gdLst/>
            <a:ahLst/>
            <a:cxnLst/>
            <a:rect r="r" b="b" t="t" l="l"/>
            <a:pathLst>
              <a:path h="1689604" w="1320963">
                <a:moveTo>
                  <a:pt x="0" y="0"/>
                </a:moveTo>
                <a:lnTo>
                  <a:pt x="1320963" y="0"/>
                </a:lnTo>
                <a:lnTo>
                  <a:pt x="1320963" y="1689604"/>
                </a:lnTo>
                <a:lnTo>
                  <a:pt x="0" y="1689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00698" y="4360113"/>
            <a:ext cx="2492248" cy="249224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5DAAA9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765483" y="4360113"/>
            <a:ext cx="2492248" cy="249224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5DAAA9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030269" y="4360113"/>
            <a:ext cx="2492248" cy="249224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5DAAA9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295054" y="4360113"/>
            <a:ext cx="2492248" cy="2492248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5DAAA9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50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028700" y="3481918"/>
            <a:ext cx="1606587" cy="182749"/>
          </a:xfrm>
          <a:custGeom>
            <a:avLst/>
            <a:gdLst/>
            <a:ahLst/>
            <a:cxnLst/>
            <a:rect r="r" b="b" t="t" l="l"/>
            <a:pathLst>
              <a:path h="182749" w="1606587">
                <a:moveTo>
                  <a:pt x="0" y="0"/>
                </a:moveTo>
                <a:lnTo>
                  <a:pt x="1606587" y="0"/>
                </a:lnTo>
                <a:lnTo>
                  <a:pt x="1606587" y="182749"/>
                </a:lnTo>
                <a:lnTo>
                  <a:pt x="0" y="182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709070" y="5047679"/>
            <a:ext cx="1687576" cy="1100715"/>
          </a:xfrm>
          <a:custGeom>
            <a:avLst/>
            <a:gdLst/>
            <a:ahLst/>
            <a:cxnLst/>
            <a:rect r="r" b="b" t="t" l="l"/>
            <a:pathLst>
              <a:path h="1100715" w="1687576">
                <a:moveTo>
                  <a:pt x="0" y="0"/>
                </a:moveTo>
                <a:lnTo>
                  <a:pt x="1687575" y="0"/>
                </a:lnTo>
                <a:lnTo>
                  <a:pt x="1687575" y="1100715"/>
                </a:lnTo>
                <a:lnTo>
                  <a:pt x="0" y="1100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282753" y="4867425"/>
            <a:ext cx="1597427" cy="1463845"/>
          </a:xfrm>
          <a:custGeom>
            <a:avLst/>
            <a:gdLst/>
            <a:ahLst/>
            <a:cxnLst/>
            <a:rect r="r" b="b" t="t" l="l"/>
            <a:pathLst>
              <a:path h="1463845" w="1597427">
                <a:moveTo>
                  <a:pt x="0" y="0"/>
                </a:moveTo>
                <a:lnTo>
                  <a:pt x="1597427" y="0"/>
                </a:lnTo>
                <a:lnTo>
                  <a:pt x="1597427" y="1463844"/>
                </a:lnTo>
                <a:lnTo>
                  <a:pt x="0" y="1463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800477" y="4672878"/>
            <a:ext cx="3302192" cy="1507987"/>
          </a:xfrm>
          <a:custGeom>
            <a:avLst/>
            <a:gdLst/>
            <a:ahLst/>
            <a:cxnLst/>
            <a:rect r="r" b="b" t="t" l="l"/>
            <a:pathLst>
              <a:path h="1507987" w="3302192">
                <a:moveTo>
                  <a:pt x="0" y="0"/>
                </a:moveTo>
                <a:lnTo>
                  <a:pt x="3302192" y="0"/>
                </a:lnTo>
                <a:lnTo>
                  <a:pt x="3302192" y="1507987"/>
                </a:lnTo>
                <a:lnTo>
                  <a:pt x="0" y="1507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256154" y="4718304"/>
            <a:ext cx="1101664" cy="1875104"/>
          </a:xfrm>
          <a:custGeom>
            <a:avLst/>
            <a:gdLst/>
            <a:ahLst/>
            <a:cxnLst/>
            <a:rect r="r" b="b" t="t" l="l"/>
            <a:pathLst>
              <a:path h="1875104" w="1101664">
                <a:moveTo>
                  <a:pt x="0" y="0"/>
                </a:moveTo>
                <a:lnTo>
                  <a:pt x="1101664" y="0"/>
                </a:lnTo>
                <a:lnTo>
                  <a:pt x="1101664" y="1875104"/>
                </a:lnTo>
                <a:lnTo>
                  <a:pt x="0" y="1875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28700" y="7056767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Air pollution &amp; climate change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293485" y="7056767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Shipping emissions &amp; marine litter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1227588"/>
            <a:ext cx="6794023" cy="201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4"/>
              </a:lnSpc>
            </a:pPr>
            <a:r>
              <a:rPr lang="en-US" b="true" sz="7994" spc="-119">
                <a:solidFill>
                  <a:srgbClr val="F0EAE4"/>
                </a:solidFill>
                <a:latin typeface="Romana Semi-Bold"/>
                <a:ea typeface="Romana Semi-Bold"/>
                <a:cs typeface="Romana Semi-Bold"/>
                <a:sym typeface="Romana Semi-Bold"/>
              </a:rPr>
              <a:t>Environmental Challenges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558271" y="7056767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Urbanization pressure on coasts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823056" y="7056767"/>
            <a:ext cx="3436244" cy="9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F0EAE4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Tourism impact on ecosystems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DAHOCj6v1eY</dc:identifier>
  <dcterms:modified xsi:type="dcterms:W3CDTF">2011-08-01T06:04:30Z</dcterms:modified>
  <cp:revision>1</cp:revision>
  <dc:title>Port Cities of the Future: Piraeus vs Gdynia Sustainability</dc:title>
</cp:coreProperties>
</file>